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8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22.xml" ContentType="application/vnd.openxmlformats-officedocument.presentationml.slide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slides/slide8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1.xml" ContentType="application/vnd.openxmlformats-officedocument.presentationml.slide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viewProps.xml" ContentType="application/vnd.openxmlformats-officedocument.presentationml.viewProp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0C4E6C7-C7B2-D107-BDCE-AE83A99C73D1}">
  <a:tblStyle styleId="{B0C4E6C7-C7B2-D107-BDCE-AE83A99C73D1}" styleName="Светлый стиль 2 - акцент 5">
    <a:wholeTbl>
      <a:tcTxStyle>
        <a:fontRef idx="minor">
          <a:srgbClr val="00000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 w="12700">
              <a:noFill/>
            </a:ln>
          </a:insideH>
          <a:insideV>
            <a:ln w="12700"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2H>
      <a:tcStyle>
        <a:tcBdr/>
      </a:tcStyle>
    </a:band2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Style>
        <a:tcBdr/>
      </a:tcStyle>
    </a:lastCol>
    <a:firstCol>
      <a:tcStyle>
        <a:tcBdr/>
      </a:tcStyle>
    </a:firstCol>
    <a:lastRow>
      <a:tcStyle>
        <a:tcBdr>
          <a:top>
            <a:ln w="50800">
              <a:solidFill>
                <a:schemeClr val="accent5"/>
              </a:solidFill>
            </a:ln>
          </a:top>
        </a:tcBdr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rgbClr val="000000"/>
        </a:fontRef>
        <a:schemeClr val="bg1"/>
      </a:tcTxStyle>
      <a:tcStyle>
        <a:tcBdr/>
        <a:fillRef idx="1">
          <a:schemeClr val="accent5"/>
        </a:fillRef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presProps" Target="presProps.xml" /><Relationship Id="rId30" Type="http://schemas.openxmlformats.org/officeDocument/2006/relationships/tableStyles" Target="tableStyles.xml" /><Relationship Id="rId31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 hidden="0"/>
          <p:cNvSpPr>
            <a:spLocks noChangeAspect="1" noGrp="1"/>
          </p:cNvSpPr>
          <p:nvPr isPhoto="0" userDrawn="0">
            <p:ph type="pic"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Click icon to add picture</a:t>
            </a:r>
            <a:endParaRPr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Click to edit Master title style</a:t>
            </a:r>
            <a:endParaRPr/>
          </a:p>
        </p:txBody>
      </p:sp>
      <p:sp>
        <p:nvSpPr>
          <p:cNvPr id="3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/>
          </a:p>
        </p:txBody>
      </p:sp>
      <p:sp>
        <p:nvSpPr>
          <p:cNvPr id="4" name="Date Placeholder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.png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g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3" Type="http://schemas.openxmlformats.org/officeDocument/2006/relationships/image" Target="../media/image7.png"/><Relationship Id="rId4" Type="http://schemas.openxmlformats.org/officeDocument/2006/relationships/image" Target="../media/image26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Box 4" hidden="0"/>
          <p:cNvSpPr txBox="1"/>
          <p:nvPr isPhoto="0" userDrawn="0"/>
        </p:nvSpPr>
        <p:spPr bwMode="auto">
          <a:xfrm>
            <a:off x="761962" y="357167"/>
            <a:ext cx="10953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b="1"/>
              <a:t>УПРАВЛЕНИЕ ОБРАЗОВАНИЯ АДМИНИСТРАЦИИ ГОРОДА БЕЛГОРОДА</a:t>
            </a:r>
            <a:br>
              <a:rPr lang="ru-RU" sz="1600" b="1"/>
            </a:br>
            <a:r>
              <a:rPr lang="ru-RU" sz="1600" b="1"/>
              <a:t>МУНИЦИПАЛЬНОЕ БЮДЖЕТНОЕ УЧРЕЖДЕНИЕ «НАУЧНО-МЕТОДИЧЕСКИЙ ИНФОРМАЦИОННЫЙ ЦЕНТР»</a:t>
            </a:r>
            <a:endParaRPr/>
          </a:p>
        </p:txBody>
      </p:sp>
      <p:sp>
        <p:nvSpPr>
          <p:cNvPr id="6" name="TextBox 5" hidden="0"/>
          <p:cNvSpPr txBox="1"/>
          <p:nvPr isPhoto="0" userDrawn="0"/>
        </p:nvSpPr>
        <p:spPr bwMode="auto">
          <a:xfrm>
            <a:off x="1199453" y="2132856"/>
            <a:ext cx="10481566" cy="1371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002060"/>
                </a:solidFill>
              </a:rPr>
              <a:t>ОСНОВНЫЕ ПОДХОДЫ К ПРОЕКТИРОВАНИЮ УЧЕБНЫХ ПЛАНОВ И ПЛАНОВ ВНЕУРОЧНОЙ ДЕЯТЕЛЬНОСТИ НА 2024-2025 УЧЕБНЫЙ ГОД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13959528" name="" hidden="0"/>
          <p:cNvSpPr/>
          <p:nvPr isPhoto="0" userDrawn="0"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upright="0" compatLnSpc="1">
            <a:prstTxWarp prst="textNoShape"/>
            <a:spAutoFit/>
          </a:bodyPr>
          <a:p>
            <a:pPr>
              <a:defRPr/>
            </a:pPr>
            <a:endParaRPr/>
          </a:p>
        </p:txBody>
      </p:sp>
      <p:pic>
        <p:nvPicPr>
          <p:cNvPr id="899005196" name="" hidden="0"/>
          <p:cNvPicPr>
            <a:picLocks noChangeAspect="1"/>
          </p:cNvPicPr>
          <p:nvPr isPhoto="0" userDrawn="0"/>
        </p:nvPicPr>
        <p:blipFill>
          <a:blip r:embed="rId2"/>
          <a:srcRect l="16894" t="23822" r="17730" b="9247"/>
          <a:stretch/>
        </p:blipFill>
        <p:spPr bwMode="auto">
          <a:xfrm flipH="0" flipV="0">
            <a:off x="47184" y="72664"/>
            <a:ext cx="11883130" cy="68432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12333629" name="" hidden="0"/>
          <p:cNvSpPr/>
          <p:nvPr isPhoto="0" userDrawn="0"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upright="0" compatLnSpc="1">
            <a:prstTxWarp prst="textNoShape"/>
            <a:spAutoFit/>
          </a:bodyPr>
          <a:p>
            <a:pPr>
              <a:defRPr/>
            </a:pPr>
            <a:endParaRPr/>
          </a:p>
        </p:txBody>
      </p:sp>
      <p:pic>
        <p:nvPicPr>
          <p:cNvPr id="1046644308" name="" hidden="0"/>
          <p:cNvPicPr>
            <a:picLocks noChangeAspect="1"/>
          </p:cNvPicPr>
          <p:nvPr isPhoto="0" userDrawn="0"/>
        </p:nvPicPr>
        <p:blipFill>
          <a:blip r:embed="rId2"/>
          <a:srcRect l="16946" t="20255" r="17512" b="14021"/>
          <a:stretch/>
        </p:blipFill>
        <p:spPr bwMode="auto">
          <a:xfrm flipH="0" flipV="0">
            <a:off x="620533" y="286674"/>
            <a:ext cx="10551480" cy="5951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10327716" name="" hidden="0"/>
          <p:cNvSpPr/>
          <p:nvPr isPhoto="0" userDrawn="0"/>
        </p:nvSpPr>
        <p:spPr bwMode="auto">
          <a:xfrm>
            <a:off x="5968559" y="3291840"/>
            <a:ext cx="254916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upright="0" compatLnSpc="1">
            <a:prstTxWarp prst="textNoShape"/>
            <a:spAutoFit/>
          </a:bodyPr>
          <a:p>
            <a:pPr>
              <a:defRPr/>
            </a:pPr>
            <a:endParaRPr/>
          </a:p>
        </p:txBody>
      </p:sp>
      <p:pic>
        <p:nvPicPr>
          <p:cNvPr id="390959680" name="" hidden="0"/>
          <p:cNvPicPr>
            <a:picLocks noChangeAspect="1"/>
          </p:cNvPicPr>
          <p:nvPr isPhoto="0" userDrawn="0"/>
        </p:nvPicPr>
        <p:blipFill>
          <a:blip r:embed="rId2"/>
          <a:srcRect l="16540" t="26339" r="18721" b="7885"/>
          <a:stretch/>
        </p:blipFill>
        <p:spPr bwMode="auto">
          <a:xfrm flipH="0" flipV="0">
            <a:off x="269125" y="165946"/>
            <a:ext cx="11420751" cy="65270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8939756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07367" y="0"/>
            <a:ext cx="10972800" cy="476671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000" b="1">
                <a:solidFill>
                  <a:srgbClr val="7030A0"/>
                </a:solidFill>
              </a:rPr>
              <a:t>Начальное общее </a:t>
            </a:r>
            <a:r>
              <a:rPr lang="ru-RU" sz="2000" b="1">
                <a:solidFill>
                  <a:srgbClr val="7030A0"/>
                </a:solidFill>
              </a:rPr>
              <a:t>образование _ ФГОС-2021 </a:t>
            </a:r>
            <a:endParaRPr lang="ru-RU" sz="2000" b="1">
              <a:solidFill>
                <a:srgbClr val="7030A0"/>
              </a:solidFill>
            </a:endParaRPr>
          </a:p>
        </p:txBody>
      </p:sp>
      <p:graphicFrame>
        <p:nvGraphicFramePr>
          <p:cNvPr id="1931403981" name="Содержимое 3" hidden="0"/>
          <p:cNvGraphicFramePr>
            <a:graphicFrameLocks xmlns:a="http://schemas.openxmlformats.org/drawingml/2006/main"/>
          </p:cNvGraphicFramePr>
          <p:nvPr isPhoto="0" userDrawn="0">
            <p:ph idx="1" hasCustomPrompt="0"/>
          </p:nvPr>
        </p:nvGraphicFramePr>
        <p:xfrm>
          <a:off x="263351" y="476672"/>
          <a:ext cx="11593287" cy="5727846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3617119"/>
                <a:gridCol w="3338878"/>
                <a:gridCol w="834718"/>
                <a:gridCol w="927466"/>
                <a:gridCol w="834718"/>
                <a:gridCol w="927466"/>
                <a:gridCol w="1112915"/>
              </a:tblGrid>
              <a:tr h="316434">
                <a:tc rowSpan="2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Предметные области</a:t>
                      </a:r>
                      <a:endParaRPr sz="1600"/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Учебные предметы </a:t>
                      </a:r>
                      <a:br>
                        <a:rPr lang="ru-RU" sz="1400" b="1">
                          <a:solidFill>
                            <a:schemeClr val="tx1"/>
                          </a:solidFill>
                        </a:rPr>
                      </a:b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(учебные модули)</a:t>
                      </a:r>
                      <a:endParaRPr sz="1600"/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Количество часов в неделю</a:t>
                      </a:r>
                      <a:endParaRPr sz="1600"/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rowSpan="2"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Всего</a:t>
                      </a:r>
                      <a:endParaRPr sz="1600"/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4623">
                <a:tc vMerge="1"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</a:rPr>
                        <a:t>I</a:t>
                      </a:r>
                      <a:endParaRPr lang="ru-RU" sz="16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</a:rPr>
                        <a:t>II</a:t>
                      </a:r>
                      <a:endParaRPr lang="ru-RU" sz="16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</a:rPr>
                        <a:t>III</a:t>
                      </a:r>
                      <a:endParaRPr lang="ru-RU" sz="16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</a:rPr>
                        <a:t>IV</a:t>
                      </a:r>
                      <a:endParaRPr lang="ru-RU" sz="16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R w="12699" algn="ctr">
                      <a:solidFill>
                        <a:srgbClr val="000000"/>
                      </a:solidFill>
                    </a:lnR>
                  </a:tcPr>
                </a:tc>
                <a:tc vMerge="1"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16434">
                <a:tc rowSpan="2"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Русский язык и </a:t>
                      </a: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литературное</a:t>
                      </a: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чтение</a:t>
                      </a:r>
                      <a:endParaRPr lang="ru-RU" sz="14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Arial"/>
                          <a:ea typeface="Times New Roman"/>
                          <a:cs typeface="Arial"/>
                        </a:rPr>
                        <a:t>Русский язык</a:t>
                      </a:r>
                      <a:endParaRPr lang="ru-RU" sz="14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5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5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5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16434">
                <a:tc vMerge="1">
                  <a:txBody>
                    <a:bodyPr/>
                    <a:p>
                      <a:pPr indent="450214" algn="ctr">
                        <a:lnSpc>
                          <a:spcPts val="1674"/>
                        </a:lnSpc>
                        <a:spcAft>
                          <a:spcPts val="0"/>
                        </a:spcAft>
                        <a:defRPr/>
                      </a:pPr>
                      <a:endParaRPr lang="ru-RU" sz="1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Arial"/>
                          <a:ea typeface="Times New Roman"/>
                          <a:cs typeface="Arial"/>
                        </a:rPr>
                        <a:t>Литературное чтение</a:t>
                      </a:r>
                      <a:endParaRPr lang="ru-RU" sz="14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4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4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4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682902">
                <a:tc rowSpan="2"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Arial"/>
                          <a:ea typeface="Calibri"/>
                          <a:cs typeface="Times New Roman"/>
                        </a:rPr>
                        <a:t>Родной язык и литературное чтение на родном языке</a:t>
                      </a:r>
                      <a:endParaRPr sz="1600"/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Arial"/>
                          <a:ea typeface="Calibri"/>
                          <a:cs typeface="Times New Roman"/>
                        </a:rPr>
                        <a:t>Родной язык и (или) государственный язык республики Российской Федерации</a:t>
                      </a:r>
                      <a:endParaRPr sz="1600"/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</a:rPr>
                        <a:t>по</a:t>
                      </a:r>
                      <a:r>
                        <a:rPr lang="ru-RU" sz="1100" b="1">
                          <a:solidFill>
                            <a:schemeClr val="tx1"/>
                          </a:solidFill>
                        </a:rPr>
                        <a:t> выбору</a:t>
                      </a:r>
                      <a:endParaRPr sz="11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="1" i="0" u="none" strike="noStrike" cap="none" spc="0">
                          <a:ln>
                            <a:noFill/>
                          </a:ln>
                          <a:solidFill>
                            <a:prstClr val="black"/>
                          </a:solidFill>
                          <a:latin typeface="Arial"/>
                          <a:cs typeface="Arial"/>
                        </a:rPr>
                        <a:t>по выбору</a:t>
                      </a:r>
                      <a:endParaRPr sz="1600" b="1"/>
                    </a:p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="1" i="0" u="none" strike="noStrike" cap="none" spc="0">
                          <a:ln>
                            <a:noFill/>
                          </a:ln>
                          <a:solidFill>
                            <a:prstClr val="black"/>
                          </a:solidFill>
                          <a:latin typeface="Arial"/>
                          <a:cs typeface="Arial"/>
                        </a:rPr>
                        <a:t>по выбору</a:t>
                      </a:r>
                      <a:endParaRPr sz="1600" b="1"/>
                    </a:p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457383">
                <a:tc vMerge="1">
                  <a:txBody>
                    <a:bodyPr/>
                    <a:p>
                      <a:pPr indent="450214" algn="l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Arial"/>
                          <a:ea typeface="Calibri"/>
                          <a:cs typeface="Times New Roman"/>
                        </a:rPr>
                        <a:t>Литературное чтение на родном языке</a:t>
                      </a:r>
                      <a:endParaRPr sz="1600"/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</a:rPr>
                        <a:t>по</a:t>
                      </a:r>
                      <a:r>
                        <a:rPr lang="ru-RU" sz="1100" b="1">
                          <a:solidFill>
                            <a:schemeClr val="tx1"/>
                          </a:solidFill>
                        </a:rPr>
                        <a:t> выбору</a:t>
                      </a:r>
                      <a:endParaRPr sz="11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="1" i="0" u="none" strike="noStrike" cap="none" spc="0">
                          <a:ln>
                            <a:noFill/>
                          </a:ln>
                          <a:solidFill>
                            <a:prstClr val="black"/>
                          </a:solidFill>
                          <a:latin typeface="Arial"/>
                          <a:cs typeface="Arial"/>
                        </a:rPr>
                        <a:t>по выбору</a:t>
                      </a:r>
                      <a:endParaRPr sz="1600" b="1"/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="1" i="0" u="none" strike="noStrike" cap="none" spc="0">
                          <a:ln>
                            <a:noFill/>
                          </a:ln>
                          <a:solidFill>
                            <a:prstClr val="black"/>
                          </a:solidFill>
                          <a:latin typeface="Arial"/>
                          <a:cs typeface="Arial"/>
                        </a:rPr>
                        <a:t>по выбору</a:t>
                      </a:r>
                      <a:endParaRPr sz="1600" b="1"/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16434"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Иностранный язык</a:t>
                      </a:r>
                      <a:endParaRPr lang="ru-RU" sz="14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Иностранный язык</a:t>
                      </a:r>
                      <a:endParaRPr lang="ru-RU" sz="14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-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16434"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Математика и информатика</a:t>
                      </a:r>
                      <a:endParaRPr lang="ru-RU" sz="14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4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4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4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4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457383"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Обществознание и естествознание ("окружающий мир")</a:t>
                      </a:r>
                      <a:endParaRPr lang="ru-RU" sz="14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Окружающий мир</a:t>
                      </a:r>
                      <a:endParaRPr lang="ru-RU" sz="14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58356">
                <a:tc rowSpan="2"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Искусство</a:t>
                      </a:r>
                      <a:endParaRPr lang="ru-RU" sz="14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lang="ru-RU" sz="1400">
                          <a:solidFill>
                            <a:schemeClr val="tx1"/>
                          </a:solidFill>
                        </a:rPr>
                        <a:t>Изобразительное искусство</a:t>
                      </a:r>
                      <a:endParaRPr sz="1600"/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16434">
                <a:tc vMerge="1">
                  <a:txBody>
                    <a:bodyPr/>
                    <a:p>
                      <a:pPr indent="450214" algn="ctr">
                        <a:lnSpc>
                          <a:spcPts val="1674"/>
                        </a:lnSpc>
                        <a:spcAft>
                          <a:spcPts val="0"/>
                        </a:spcAft>
                        <a:defRPr/>
                      </a:pPr>
                      <a:endParaRPr lang="ru-RU" sz="1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lang="ru-RU" sz="1400">
                          <a:solidFill>
                            <a:schemeClr val="tx1"/>
                          </a:solidFill>
                        </a:rPr>
                        <a:t>Музыка</a:t>
                      </a:r>
                      <a:endParaRPr sz="1600"/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610579"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Основы религиозных культур и светской этики</a:t>
                      </a:r>
                      <a:endParaRPr lang="ru-RU" sz="14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Arial"/>
                          <a:ea typeface="Times New Roman"/>
                          <a:cs typeface="Arial"/>
                        </a:rPr>
                        <a:t>Основы религиозных культур и светской этики </a:t>
                      </a:r>
                      <a:endParaRPr lang="ru-RU" sz="14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16434"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Технология</a:t>
                      </a:r>
                      <a:endParaRPr lang="ru-RU" sz="14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lang="ru-RU" sz="1400">
                          <a:solidFill>
                            <a:schemeClr val="tx1"/>
                          </a:solidFill>
                        </a:rPr>
                        <a:t>Труд (технология)</a:t>
                      </a: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58356"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Arial"/>
                          <a:ea typeface="Times New Roman"/>
                          <a:cs typeface="Times New Roman"/>
                        </a:rPr>
                        <a:t>Физическая культура</a:t>
                      </a:r>
                      <a:endParaRPr lang="ru-RU" sz="14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Arial"/>
                          <a:ea typeface="Times New Roman"/>
                          <a:cs typeface="Arial"/>
                        </a:rPr>
                        <a:t>Физическая культура</a:t>
                      </a:r>
                      <a:endParaRPr lang="ru-RU" sz="1400"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58355">
                <a:tc gridSpan="2"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>
                          <a:latin typeface="Arial"/>
                          <a:ea typeface="Times New Roman"/>
                          <a:cs typeface="Arial"/>
                        </a:rPr>
                        <a:t>ИТОГО</a:t>
                      </a:r>
                      <a:endParaRPr sz="1400" b="1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20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8" marR="121918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22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8" marR="121918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22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8" marR="121918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8" marR="121918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8" marR="121918" marT="45720" marB="4572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7552077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07367" y="0"/>
            <a:ext cx="10972800" cy="476671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000" b="1">
                <a:solidFill>
                  <a:srgbClr val="7030A0"/>
                </a:solidFill>
              </a:rPr>
              <a:t>Начальное общее </a:t>
            </a:r>
            <a:r>
              <a:rPr lang="ru-RU" sz="2000" b="1">
                <a:solidFill>
                  <a:srgbClr val="7030A0"/>
                </a:solidFill>
              </a:rPr>
              <a:t>образование _ ФГОС-2009 </a:t>
            </a:r>
            <a:endParaRPr lang="ru-RU" sz="2000" b="1">
              <a:solidFill>
                <a:srgbClr val="7030A0"/>
              </a:solidFill>
            </a:endParaRPr>
          </a:p>
        </p:txBody>
      </p:sp>
      <p:graphicFrame>
        <p:nvGraphicFramePr>
          <p:cNvPr id="150665666" name="Содержимое 3" hidden="0"/>
          <p:cNvGraphicFramePr>
            <a:graphicFrameLocks xmlns:a="http://schemas.openxmlformats.org/drawingml/2006/main"/>
          </p:cNvGraphicFramePr>
          <p:nvPr isPhoto="0" userDrawn="0">
            <p:ph idx="1" hasCustomPrompt="0"/>
          </p:nvPr>
        </p:nvGraphicFramePr>
        <p:xfrm>
          <a:off x="263351" y="476672"/>
          <a:ext cx="11593288" cy="5891608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4001223"/>
                <a:gridCol w="3693436"/>
                <a:gridCol w="923358"/>
                <a:gridCol w="1025955"/>
                <a:gridCol w="923358"/>
                <a:gridCol w="1025955"/>
              </a:tblGrid>
              <a:tr h="316434">
                <a:tc rowSpan="2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Предметные области</a:t>
                      </a:r>
                      <a:endParaRPr sz="16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Учебные предметы </a:t>
                      </a:r>
                      <a:b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(учебные модули)</a:t>
                      </a:r>
                      <a:endParaRPr sz="16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Количество часов в неделю</a:t>
                      </a:r>
                      <a:endParaRPr sz="1600"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344623">
                <a:tc vMerge="1"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6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6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6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</a:rPr>
                        <a:t>IV</a:t>
                      </a:r>
                      <a:endParaRPr lang="ru-RU" sz="16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16434">
                <a:tc rowSpan="2"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Русский язык и литературное чтение</a:t>
                      </a:r>
                      <a:endParaRPr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5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16434">
                <a:tc vMerge="1">
                  <a:txBody>
                    <a:bodyPr/>
                    <a:p>
                      <a:pPr indent="450214" algn="ctr">
                        <a:lnSpc>
                          <a:spcPts val="1674"/>
                        </a:lnSpc>
                        <a:spcAft>
                          <a:spcPts val="0"/>
                        </a:spcAft>
                        <a:defRPr/>
                      </a:pPr>
                      <a:endParaRPr lang="ru-RU" sz="1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Литературное чтение</a:t>
                      </a:r>
                      <a:endParaRPr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3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682902">
                <a:tc rowSpan="2"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Родной язык и литературное чтение на родном языке</a:t>
                      </a:r>
                      <a:endParaRPr sz="1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Родной язык </a:t>
                      </a: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(русский)</a:t>
                      </a:r>
                      <a:endParaRPr sz="1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0,5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457383">
                <a:tc vMerge="1">
                  <a:txBody>
                    <a:bodyPr/>
                    <a:p>
                      <a:pPr indent="450214" algn="l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Литературное чтение на родном </a:t>
                      </a: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языке</a:t>
                      </a: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 (русском)</a:t>
                      </a:r>
                      <a:endParaRPr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0,5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16434"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Иностранный язык</a:t>
                      </a:r>
                      <a:endParaRPr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Иностранный </a:t>
                      </a: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язык (английский)</a:t>
                      </a:r>
                      <a:endParaRPr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16434"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Математика и информатика</a:t>
                      </a:r>
                      <a:endParaRPr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4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457383"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Обществознание и естествознание </a:t>
                      </a: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(Окружающий мир)</a:t>
                      </a:r>
                      <a:endParaRPr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Окружающий мир</a:t>
                      </a:r>
                      <a:endParaRPr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58356">
                <a:tc rowSpan="2"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Искусство</a:t>
                      </a:r>
                      <a:endParaRPr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Изобразительное искусство</a:t>
                      </a:r>
                      <a:endParaRPr sz="1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16434">
                <a:tc vMerge="1">
                  <a:txBody>
                    <a:bodyPr/>
                    <a:p>
                      <a:pPr indent="450214" algn="ctr">
                        <a:lnSpc>
                          <a:spcPts val="1674"/>
                        </a:lnSpc>
                        <a:spcAft>
                          <a:spcPts val="0"/>
                        </a:spcAft>
                        <a:defRPr/>
                      </a:pPr>
                      <a:endParaRPr lang="ru-RU" sz="1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Музыка</a:t>
                      </a:r>
                      <a:endParaRPr sz="1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767470"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Основы религиозных культур и светской этики</a:t>
                      </a:r>
                      <a:endParaRPr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Основы религиозных культур и светской </a:t>
                      </a: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этики.</a:t>
                      </a: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Основы православной культуры</a:t>
                      </a:r>
                      <a:endParaRPr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16434"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Технология</a:t>
                      </a:r>
                      <a:endParaRPr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Труд (технология)</a:t>
                      </a:r>
                      <a:endParaRPr sz="1400" b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58356">
                <a:tc>
                  <a:txBody>
                    <a:bodyPr/>
                    <a:p>
                      <a:pPr indent="450214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</a:t>
                      </a:r>
                      <a:endParaRPr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0"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</a:t>
                      </a:r>
                      <a:endParaRPr sz="1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58356">
                <a:tc gridSpan="2"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8" marR="121918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8" marR="121918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18" marR="121918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23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8" marR="121918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77071694" name="TextBox 1" hidden="0"/>
          <p:cNvSpPr txBox="1"/>
          <p:nvPr isPhoto="0" userDrawn="0"/>
        </p:nvSpPr>
        <p:spPr bwMode="auto">
          <a:xfrm>
            <a:off x="476209" y="142851"/>
            <a:ext cx="11525330" cy="369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>
                <a:ea typeface="Arial Unicode MS"/>
                <a:cs typeface="Arial Unicode MS"/>
              </a:rPr>
              <a:t>ОСНОВНОЕ ОБЩЕЕ </a:t>
            </a:r>
            <a:r>
              <a:rPr lang="ru-RU" b="1">
                <a:ea typeface="Arial Unicode MS"/>
                <a:cs typeface="Arial Unicode MS"/>
              </a:rPr>
              <a:t>ОБРАЗОВАНИЕ _ ФГОС-2021</a:t>
            </a:r>
            <a:endParaRPr lang="ru-RU" b="1">
              <a:ea typeface="Arial Unicode MS"/>
              <a:cs typeface="Arial Unicode MS"/>
            </a:endParaRPr>
          </a:p>
        </p:txBody>
      </p:sp>
      <p:graphicFrame>
        <p:nvGraphicFramePr>
          <p:cNvPr id="1242706077" name="Таблица 2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571464" y="714355"/>
          <a:ext cx="11239578" cy="563246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3305758"/>
                <a:gridCol w="3966910"/>
                <a:gridCol w="881535"/>
                <a:gridCol w="892652"/>
                <a:gridCol w="771342"/>
                <a:gridCol w="794184"/>
                <a:gridCol w="627190"/>
              </a:tblGrid>
              <a:tr h="256514">
                <a:tc rowSpan="2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Предметные области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Учебные предметы, курсы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p>
                      <a:pPr algn="ctr">
                        <a:defRPr/>
                      </a:pPr>
                      <a:r>
                        <a:rPr lang="ru-RU" sz="1400">
                          <a:solidFill>
                            <a:schemeClr val="tx1"/>
                          </a:solidFill>
                        </a:rPr>
                        <a:t>Классы</a:t>
                      </a:r>
                      <a:endParaRPr lang="ru-RU"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256514">
                <a:tc vMerge="1">
                  <a:txBody>
                    <a:bodyPr/>
                    <a:p>
                      <a:pPr>
                        <a:defRPr/>
                      </a:pPr>
                      <a:endParaRPr lang="ru-RU" sz="1100"/>
                    </a:p>
                  </a:txBody>
                  <a:tcPr/>
                </a:tc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5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6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7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8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9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56514">
                <a:tc gridSpan="7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rgbClr val="0070C0"/>
                          </a:solidFill>
                        </a:rPr>
                        <a:t>ОБЯЗАТЕЛЬНАЯ ЧАСТЬ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271601">
                <a:tc rowSpan="2"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Русский язык и литература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Русский язык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1601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Литература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1601">
                <a:tc rowSpan="2"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Родной язык и родная литература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Родной язык и (или) государственный язык республики Российской Федерации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 выбору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 выбору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 выбору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1601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Родная литература 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 выбору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 выбору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 выбору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1601">
                <a:tc rowSpan="2"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Иностранные языки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Иностранный язык 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1601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Второй иностранный язык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 выбору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 выбору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 выбору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1601">
                <a:tc rowSpan="2"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Математика и информатика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Математика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1601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Информатика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1601">
                <a:tc rowSpan="3"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Общественно-научные предметы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История 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2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2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2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1601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Обществознание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1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1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673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География</a:t>
                      </a:r>
                      <a:endParaRPr/>
                    </a:p>
                    <a:p>
                      <a:pPr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1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1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2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33733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Основы духовно-нравственной культуры народов России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Основы духовно-нравственной культуры народов России</a:t>
                      </a:r>
                      <a:endParaRPr lang="ru-RU" sz="1400"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noFill/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92855378" name="TextBox 1" hidden="0"/>
          <p:cNvSpPr txBox="1"/>
          <p:nvPr isPhoto="0" userDrawn="0"/>
        </p:nvSpPr>
        <p:spPr bwMode="auto">
          <a:xfrm>
            <a:off x="285709" y="142851"/>
            <a:ext cx="11620581" cy="369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>
                <a:ea typeface="Arial Unicode MS"/>
                <a:cs typeface="Arial Unicode MS"/>
              </a:rPr>
              <a:t>ОСНОВНОЕ ОБЩЕЕ ОБРАЗОВАНИЕ _ ФГОС-2021</a:t>
            </a:r>
            <a:endParaRPr lang="ru-RU" b="1">
              <a:ea typeface="Arial Unicode MS"/>
              <a:cs typeface="Arial Unicode MS"/>
            </a:endParaRPr>
          </a:p>
        </p:txBody>
      </p:sp>
      <p:graphicFrame>
        <p:nvGraphicFramePr>
          <p:cNvPr id="735570968" name="Таблица 2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476211" y="633427"/>
          <a:ext cx="11488965" cy="3688079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3361788"/>
                <a:gridCol w="4258263"/>
                <a:gridCol w="808047"/>
                <a:gridCol w="830983"/>
                <a:gridCol w="784414"/>
                <a:gridCol w="807646"/>
                <a:gridCol w="637819"/>
              </a:tblGrid>
              <a:tr h="291660">
                <a:tc rowSpan="2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Предметные области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Учебные предметы, курсы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Классы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291660">
                <a:tc vMerge="1">
                  <a:txBody>
                    <a:bodyPr/>
                    <a:p>
                      <a:pPr>
                        <a:defRPr/>
                      </a:pPr>
                      <a:endParaRPr lang="ru-RU" sz="1100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5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6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7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8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9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1660">
                <a:tc gridSpan="7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</a:rPr>
                        <a:t>ОБЯЗАТЕЛЬНАЯ ЧАСТЬ</a:t>
                      </a:r>
                      <a:endParaRPr sz="1400" b="1">
                        <a:solidFill>
                          <a:srgbClr val="0070C0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291660">
                <a:tc rowSpan="3"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Естественнонаучные предметы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Физика </a:t>
                      </a:r>
                      <a:endParaRPr sz="1400" b="1"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0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Биология </a:t>
                      </a:r>
                      <a:endParaRPr sz="1400" b="1"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0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Химия</a:t>
                      </a:r>
                      <a:endParaRPr sz="1400" b="1"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0">
                <a:tc rowSpan="2"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Искусство 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Изобразительное искусство</a:t>
                      </a:r>
                      <a:endParaRPr sz="1400" b="1"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sz="1400" b="1"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0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Музыка</a:t>
                      </a:r>
                      <a:endParaRPr sz="1400" b="1"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sz="1400" b="1"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0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Технология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Труд</a:t>
                      </a:r>
                      <a:r>
                        <a:rPr lang="ru-RU" sz="1400" b="1">
                          <a:latin typeface="Arial"/>
                        </a:rPr>
                        <a:t> (технология)</a:t>
                      </a:r>
                      <a:endParaRPr sz="1400" b="1"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0">
                <a:tc>
                  <a:txBody>
                    <a:bodyPr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>
                          <a:latin typeface="Arial"/>
                        </a:rPr>
                        <a:t>Физическая культура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Физическая культура</a:t>
                      </a:r>
                      <a:endParaRPr sz="1400" b="1"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0">
                <a:tc>
                  <a:txBody>
                    <a:bodyPr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>
                          <a:latin typeface="Arial"/>
                        </a:rPr>
                        <a:t>Основы безопасности</a:t>
                      </a:r>
                      <a:r>
                        <a:rPr lang="ru-RU" sz="1400" b="1">
                          <a:latin typeface="Arial"/>
                        </a:rPr>
                        <a:t> и защиты Родины</a:t>
                      </a:r>
                      <a:endParaRPr lang="ru-RU" sz="1400"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Основы безопасности</a:t>
                      </a:r>
                      <a:r>
                        <a:rPr lang="ru-RU" sz="1400" b="1">
                          <a:latin typeface="Arial"/>
                        </a:rPr>
                        <a:t> и защиты Родины</a:t>
                      </a:r>
                      <a:endParaRPr lang="ru-RU" sz="1400"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0">
                <a:tc gridSpan="2"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ИТОГО</a:t>
                      </a:r>
                      <a:endParaRPr lang="ru-RU" sz="1400" b="1">
                        <a:latin typeface="Arial"/>
                      </a:endParaRPr>
                    </a:p>
                  </a:txBody>
                  <a:tcPr marL="121918" marR="121918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27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8" marR="121918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29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8" marR="121918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30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8" marR="121918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8" marR="121918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/>
                    </a:p>
                  </a:txBody>
                  <a:tcPr marL="121918" marR="121918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08875579" name="TextBox 1" hidden="0"/>
          <p:cNvSpPr txBox="1"/>
          <p:nvPr isPhoto="0" userDrawn="0"/>
        </p:nvSpPr>
        <p:spPr bwMode="auto">
          <a:xfrm>
            <a:off x="476209" y="142851"/>
            <a:ext cx="11525330" cy="369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>
                <a:ea typeface="Arial Unicode MS"/>
                <a:cs typeface="Arial Unicode MS"/>
              </a:rPr>
              <a:t>ОСНОВНОЕ ОБЩЕЕ </a:t>
            </a:r>
            <a:r>
              <a:rPr lang="ru-RU" b="1">
                <a:ea typeface="Arial Unicode MS"/>
                <a:cs typeface="Arial Unicode MS"/>
              </a:rPr>
              <a:t>ОБРАЗОВАНИЕ _ ФГОС-2010</a:t>
            </a:r>
            <a:endParaRPr lang="ru-RU" b="1">
              <a:ea typeface="Arial Unicode MS"/>
              <a:cs typeface="Arial Unicode MS"/>
            </a:endParaRPr>
          </a:p>
        </p:txBody>
      </p:sp>
      <p:graphicFrame>
        <p:nvGraphicFramePr>
          <p:cNvPr id="2144509131" name="Таблица 2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571464" y="714355"/>
          <a:ext cx="11239578" cy="5358141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3305758"/>
                <a:gridCol w="3966910"/>
                <a:gridCol w="881535"/>
                <a:gridCol w="892652"/>
                <a:gridCol w="771342"/>
                <a:gridCol w="794184"/>
                <a:gridCol w="627190"/>
              </a:tblGrid>
              <a:tr h="256514">
                <a:tc rowSpan="2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Предметные области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Учебные предметы, курсы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p>
                      <a:pPr algn="ctr">
                        <a:defRPr/>
                      </a:pPr>
                      <a:r>
                        <a:rPr lang="ru-RU" sz="1400">
                          <a:solidFill>
                            <a:schemeClr val="tx1"/>
                          </a:solidFill>
                        </a:rPr>
                        <a:t>Классы</a:t>
                      </a:r>
                      <a:endParaRPr lang="ru-RU"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256514">
                <a:tc vMerge="1">
                  <a:txBody>
                    <a:bodyPr/>
                    <a:p>
                      <a:pPr>
                        <a:defRPr/>
                      </a:pPr>
                      <a:endParaRPr lang="ru-RU" sz="1100"/>
                    </a:p>
                  </a:txBody>
                  <a:tcPr/>
                </a:tc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5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6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7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8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9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56514">
                <a:tc gridSpan="7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rgbClr val="0070C0"/>
                          </a:solidFill>
                        </a:rPr>
                        <a:t>ОБЯЗАТЕЛЬНАЯ ЧАСТЬ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271601">
                <a:tc rowSpan="2"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Русский язык и литература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Русский язык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1601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Литература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1601">
                <a:tc rowSpan="2"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Родной язык и родная литература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Родной язык (русский)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0,5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0,5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1601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Родная литература 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(русская) 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0,5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0,5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1601">
                <a:tc rowSpan="2"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Иностранные языки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Иностранный язык 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(английский)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1601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Второй иностранный 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язык (немецкий)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1601">
                <a:tc rowSpan="2"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Математика и информатика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Математика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1601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Информатика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200"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1200"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1601">
                <a:tc rowSpan="3"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Общественно-научные предметы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История 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России. Всеобщая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 история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  <a:latin typeface="Arial"/>
                        <a:ea typeface="Arial"/>
                        <a:cs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  <a:latin typeface="Arial"/>
                        <a:ea typeface="Arial"/>
                        <a:cs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1601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Обществознание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  <a:latin typeface="Arial"/>
                        <a:ea typeface="Arial"/>
                        <a:cs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  <a:latin typeface="Arial"/>
                        <a:ea typeface="Arial"/>
                        <a:cs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673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География</a:t>
                      </a:r>
                      <a:endParaRPr/>
                    </a:p>
                    <a:p>
                      <a:pPr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  <a:latin typeface="Arial"/>
                        <a:ea typeface="Arial"/>
                        <a:cs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  <a:latin typeface="Arial"/>
                        <a:ea typeface="Arial"/>
                        <a:cs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Arial"/>
                          <a:cs typeface="Times New Roman"/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33733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Основы духовно-нравственной культуры народов России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sz="1400" b="0" i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ctr" defTabSz="914400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ea typeface="Arial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chemeClr val="tx1"/>
                      </a:solidFill>
                    </a:lnL>
                    <a:lnR w="12699" algn="ctr">
                      <a:solidFill>
                        <a:schemeClr val="tx1"/>
                      </a:solidFill>
                    </a:lnR>
                    <a:lnT w="12699" algn="ctr">
                      <a:solidFill>
                        <a:schemeClr val="tx1"/>
                      </a:solidFill>
                    </a:lnT>
                    <a:lnB w="12699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noFill/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5229215" name="TextBox 1" hidden="0"/>
          <p:cNvSpPr txBox="1"/>
          <p:nvPr isPhoto="0" userDrawn="0"/>
        </p:nvSpPr>
        <p:spPr bwMode="auto">
          <a:xfrm>
            <a:off x="285708" y="142850"/>
            <a:ext cx="11620688" cy="36579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800" b="1" i="0" u="none" strike="noStrike" cap="none" spc="0">
                <a:solidFill>
                  <a:schemeClr val="dk1"/>
                </a:solidFill>
                <a:latin typeface="Arial"/>
                <a:ea typeface="Arial Unicode MS"/>
                <a:cs typeface="Arial Unicode MS"/>
              </a:rPr>
              <a:t>ОСНОВНОЕ ОБЩЕЕ </a:t>
            </a:r>
            <a:r>
              <a:rPr lang="ru-RU" sz="1800" b="1" i="0" u="none" strike="noStrike" cap="none" spc="0">
                <a:solidFill>
                  <a:schemeClr val="dk1"/>
                </a:solidFill>
                <a:latin typeface="Arial"/>
                <a:ea typeface="Arial Unicode MS"/>
                <a:cs typeface="Arial Unicode MS"/>
              </a:rPr>
              <a:t>ОБРАЗОВАНИЕ _ ФГОС-2010</a:t>
            </a:r>
            <a:endParaRPr/>
          </a:p>
        </p:txBody>
      </p:sp>
      <p:graphicFrame>
        <p:nvGraphicFramePr>
          <p:cNvPr id="804763072" name="Таблица 2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476211" y="633427"/>
          <a:ext cx="11452435" cy="3992879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3361788"/>
                <a:gridCol w="4258263"/>
                <a:gridCol w="896476"/>
                <a:gridCol w="683663"/>
                <a:gridCol w="784414"/>
                <a:gridCol w="807646"/>
                <a:gridCol w="660179"/>
              </a:tblGrid>
              <a:tr h="291660">
                <a:tc rowSpan="2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Предметные области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Учебные предметы, курсы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Классы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291660">
                <a:tc vMerge="1">
                  <a:txBody>
                    <a:bodyPr/>
                    <a:p>
                      <a:pPr>
                        <a:defRPr/>
                      </a:pPr>
                      <a:endParaRPr lang="ru-RU" sz="1100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5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6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7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8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9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1660">
                <a:tc gridSpan="7"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</a:rPr>
                        <a:t>ОБЯЗАТЕЛЬНАЯ ЧАСТЬ</a:t>
                      </a:r>
                      <a:endParaRPr sz="1400" b="1">
                        <a:solidFill>
                          <a:srgbClr val="0070C0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291660">
                <a:tc rowSpan="3"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Естественно-научные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предметы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Физика </a:t>
                      </a:r>
                      <a:endParaRPr sz="1400" b="1"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sz="1400" b="1"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0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Биология </a:t>
                      </a:r>
                      <a:endParaRPr sz="1400" b="1"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0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Химия</a:t>
                      </a:r>
                      <a:endParaRPr sz="1400" b="1"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sz="1400" b="1"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0">
                <a:tc rowSpan="2"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Искусство 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Изобразительное искусство</a:t>
                      </a:r>
                      <a:endParaRPr sz="1400" b="1"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0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Музыка</a:t>
                      </a:r>
                      <a:endParaRPr sz="1400" b="1"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0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Технология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Труд</a:t>
                      </a:r>
                      <a:r>
                        <a:rPr lang="ru-RU" sz="1400" b="1">
                          <a:latin typeface="Arial"/>
                        </a:rPr>
                        <a:t> (технология)</a:t>
                      </a:r>
                      <a:endParaRPr sz="1400" b="1"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0">
                <a:tc>
                  <a:txBody>
                    <a:bodyPr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>
                          <a:latin typeface="Arial"/>
                        </a:rPr>
                        <a:t>Основы безопасности и</a:t>
                      </a:r>
                      <a:r>
                        <a:rPr lang="ru-RU" sz="1400" b="1">
                          <a:latin typeface="Arial"/>
                        </a:rPr>
                        <a:t> защиты Родины</a:t>
                      </a:r>
                      <a:endParaRPr lang="ru-RU" sz="1400"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>
                          <a:latin typeface="Arial"/>
                        </a:rPr>
                        <a:t>Основы безопасности и</a:t>
                      </a:r>
                      <a:r>
                        <a:rPr lang="ru-RU" sz="1400" b="1">
                          <a:latin typeface="Arial"/>
                        </a:rPr>
                        <a:t> защиты Родины</a:t>
                      </a:r>
                      <a:endParaRPr lang="ru-RU" sz="1400"/>
                    </a:p>
                    <a:p>
                      <a:pPr>
                        <a:defRPr/>
                      </a:pPr>
                      <a:endParaRPr sz="1400" b="1"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0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Физическая культура</a:t>
                      </a:r>
                      <a:endParaRPr lang="ru-RU" sz="1400" b="1"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Физическая культура</a:t>
                      </a:r>
                      <a:endParaRPr lang="ru-RU" sz="1400" b="1"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9" marR="121919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59">
                <a:tc gridSpan="2">
                  <a:txBody>
                    <a:bodyPr/>
                    <a:p>
                      <a:pPr>
                        <a:defRPr/>
                      </a:pPr>
                      <a:r>
                        <a:rPr lang="ru-RU" sz="1400" b="1">
                          <a:latin typeface="Arial"/>
                        </a:rPr>
                        <a:t>ИТОГО</a:t>
                      </a:r>
                      <a:endParaRPr lang="ru-RU" sz="1400" b="1">
                        <a:latin typeface="Arial"/>
                      </a:endParaRPr>
                    </a:p>
                  </a:txBody>
                  <a:tcPr marL="121918" marR="121918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>
                  <a:txBody>
                    <a:bodyPr/>
                    <a:p>
                      <a:pPr>
                        <a:defRPr/>
                      </a:pPr>
                      <a:endParaRPr/>
                    </a:p>
                  </a:txBody>
                  <a:tcPr marL="121918" marR="121918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rgbClr val="0070C0"/>
                        </a:solidFill>
                        <a:latin typeface="Arial"/>
                      </a:endParaRPr>
                    </a:p>
                  </a:txBody>
                  <a:tcPr marL="121918" marR="121918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8" marR="121918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32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8" marR="121918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33</a:t>
                      </a:r>
                      <a:endParaRPr lang="ru-RU" sz="1400" b="1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121918" marR="121918" marT="45720" marB="457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575426640" name="Таблица 1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407368" y="687732"/>
          <a:ext cx="11521279" cy="5422259"/>
        </p:xfrm>
        <a:graphic>
          <a:graphicData uri="http://schemas.openxmlformats.org/drawingml/2006/table">
            <a:tbl>
              <a:tblPr firstRow="0" firstCol="0" lastRow="0" lastCol="0" bandRow="0" bandCol="0"/>
              <a:tblGrid>
                <a:gridCol w="3820937"/>
                <a:gridCol w="4737962"/>
                <a:gridCol w="993442"/>
                <a:gridCol w="993442"/>
                <a:gridCol w="975492"/>
              </a:tblGrid>
              <a:tr h="292994">
                <a:tc rowSpan="2"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Предметная область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Учебный предмет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rgbClr val="D9D9D9"/>
                    </a:solidFill>
                  </a:tcPr>
                </a:tc>
                <a:tc gridSpan="3"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Количество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часов в неделю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451606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10 -11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Уровень изучения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  предмета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233634">
                <a:tc gridSpan="5"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Обязательная часть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rgbClr val="FFFFB3"/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233634">
                <a:tc rowSpan="2"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Русский язык и литература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rowSpan="17"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</a:t>
                      </a: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менее 2-х предметов на углубленном уровне!!!</a:t>
                      </a:r>
                      <a:endParaRPr lang="ru-RU" sz="1800" b="1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33634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Литература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33634">
                <a:tc rowSpan="2"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Родной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 язык и родная литература</a:t>
                      </a:r>
                      <a:endParaRPr lang="ru-RU" sz="14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Родной язык</a:t>
                      </a:r>
                      <a:endParaRPr lang="ru-RU" sz="14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 выбору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33634">
                <a:tc vMerge="1"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4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Родная литература</a:t>
                      </a:r>
                      <a:endParaRPr lang="ru-RU" sz="14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 выбору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233634">
                <a:tc rowSpan="2"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Иностранные языки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Иностранный язык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33634">
                <a:tc vMerge="1"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4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Второй иностранный язык</a:t>
                      </a:r>
                      <a:endParaRPr lang="ru-RU" sz="14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 выбору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700904">
                <a:tc rowSpan="2"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Математика и информатика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Математика (алгебра и начала математического анализа, г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еометрия, вероятность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статистика)</a:t>
                      </a:r>
                      <a:endParaRPr lang="ru-RU" sz="14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33634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Информатика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33634">
                <a:tc rowSpan="3"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Общественно-научные предметы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История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33634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Обществознание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33634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География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33634">
                <a:tc rowSpan="3"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Естественно-научные предметы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Физика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33634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Химия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33634">
                <a:tc vMerge="1"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Биология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33634"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Физическая культура</a:t>
                      </a:r>
                      <a:endParaRPr lang="ru-RU" sz="14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Физическая культура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33634">
                <a:tc>
                  <a:txBody>
                    <a:bodyPr/>
                    <a:p>
                      <a:pPr marL="0" marR="0" indent="0" algn="l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Основы безопасности и защиты Родины 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Основы безопасности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и защиты Родины </a:t>
                      </a:r>
                      <a:endParaRPr lang="ru-RU" sz="14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33634"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Индивидуальный проект</a:t>
                      </a:r>
                      <a:endParaRPr/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p>
                      <a:pPr marL="0" marR="0" indent="0" algn="ctr" defTabSz="9144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</a:tbl>
          </a:graphicData>
        </a:graphic>
      </p:graphicFrame>
      <p:sp>
        <p:nvSpPr>
          <p:cNvPr id="677344288" name="TextBox 2" hidden="0"/>
          <p:cNvSpPr txBox="1"/>
          <p:nvPr isPhoto="0" userDrawn="0"/>
        </p:nvSpPr>
        <p:spPr bwMode="auto">
          <a:xfrm>
            <a:off x="285709" y="142851"/>
            <a:ext cx="11620581" cy="369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>
                <a:ea typeface="Arial Unicode MS"/>
                <a:cs typeface="Arial Unicode MS"/>
              </a:rPr>
              <a:t>СРЕДНЕЕ ОБЩЕЕ ОБРАЗОВАНИЕ _ ФГОС-2022</a:t>
            </a:r>
            <a:endParaRPr lang="ru-RU" b="1">
              <a:ea typeface="Arial Unicode MS"/>
              <a:cs typeface="Arial Unicode M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56600766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838197" y="300390"/>
            <a:ext cx="10515600" cy="911038"/>
          </a:xfrm>
        </p:spPr>
        <p:txBody>
          <a:bodyPr vertOverflow="overflow" horzOverflow="clip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/>
              <a:t>Федеральные нормативно-правовые акты</a:t>
            </a:r>
            <a:endParaRPr/>
          </a:p>
        </p:txBody>
      </p:sp>
      <p:pic>
        <p:nvPicPr>
          <p:cNvPr id="1760057093" name="Рисунок 176005709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915507" y="1442619"/>
            <a:ext cx="11264491" cy="5409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34679949" name="" hidden="0"/>
          <p:cNvSpPr/>
          <p:nvPr isPhoto="0" userDrawn="0"/>
        </p:nvSpPr>
        <p:spPr bwMode="auto">
          <a:xfrm flipH="0" flipV="0">
            <a:off x="-638013" y="-423816"/>
            <a:ext cx="138575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upright="0" compatLnSpc="1">
            <a:prstTxWarp prst="textNoShape"/>
            <a:spAutoFit/>
          </a:bodyPr>
          <a:p>
            <a:pPr>
              <a:defRPr/>
            </a:pPr>
            <a:endParaRPr/>
          </a:p>
        </p:txBody>
      </p:sp>
      <p:pic>
        <p:nvPicPr>
          <p:cNvPr id="592239862" name="" hidden="0"/>
          <p:cNvPicPr>
            <a:picLocks noChangeAspect="1"/>
          </p:cNvPicPr>
          <p:nvPr isPhoto="0" userDrawn="0"/>
        </p:nvPicPr>
        <p:blipFill>
          <a:blip r:embed="rId2"/>
          <a:srcRect l="16847" t="5460" r="17354" b="29019"/>
          <a:stretch/>
        </p:blipFill>
        <p:spPr bwMode="auto">
          <a:xfrm flipH="0" flipV="0">
            <a:off x="722518" y="268178"/>
            <a:ext cx="10731620" cy="60109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39334975" name="Shape 1906316538" hidden="0"/>
          <p:cNvSpPr/>
          <p:nvPr isPhoto="0" userDrawn="0"/>
        </p:nvSpPr>
        <p:spPr bwMode="auto">
          <a:xfrm>
            <a:off x="5968558" y="3291840"/>
            <a:ext cx="254916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117287542" name="Рисунок 151159453" hidden="0"/>
          <p:cNvPicPr>
            <a:picLocks noChangeAspect="1"/>
          </p:cNvPicPr>
          <p:nvPr isPhoto="0" userDrawn="0"/>
        </p:nvPicPr>
        <p:blipFill>
          <a:blip r:embed="rId2"/>
          <a:srcRect l="34693" t="24002" r="17967" b="7671"/>
          <a:stretch/>
        </p:blipFill>
        <p:spPr bwMode="auto">
          <a:xfrm>
            <a:off x="177847" y="1803276"/>
            <a:ext cx="5918168" cy="4804807"/>
          </a:xfrm>
          <a:prstGeom prst="rect">
            <a:avLst/>
          </a:prstGeom>
        </p:spPr>
      </p:pic>
      <p:sp>
        <p:nvSpPr>
          <p:cNvPr id="595210242" name="Shape 1359023553" hidden="0"/>
          <p:cNvSpPr/>
          <p:nvPr isPhoto="0" userDrawn="0"/>
        </p:nvSpPr>
        <p:spPr bwMode="auto">
          <a:xfrm>
            <a:off x="-483324" y="-745157"/>
            <a:ext cx="85682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484749609" name="Рисунок 808269969" hidden="0"/>
          <p:cNvPicPr>
            <a:picLocks noChangeAspect="1"/>
          </p:cNvPicPr>
          <p:nvPr isPhoto="0" userDrawn="0"/>
        </p:nvPicPr>
        <p:blipFill>
          <a:blip r:embed="rId3"/>
          <a:srcRect l="33558" t="21936" r="17215" b="17206"/>
          <a:stretch/>
        </p:blipFill>
        <p:spPr bwMode="auto">
          <a:xfrm>
            <a:off x="6721625" y="3130524"/>
            <a:ext cx="4700476" cy="3268794"/>
          </a:xfrm>
          <a:prstGeom prst="rect">
            <a:avLst/>
          </a:prstGeom>
        </p:spPr>
      </p:pic>
      <p:sp>
        <p:nvSpPr>
          <p:cNvPr id="1517806280" name="Shape 1752567230" hidden="0"/>
          <p:cNvSpPr/>
          <p:nvPr isPhoto="0" userDrawn="0"/>
        </p:nvSpPr>
        <p:spPr bwMode="auto">
          <a:xfrm>
            <a:off x="-300492" y="-636026"/>
            <a:ext cx="133967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061034834" name="Рисунок 74934397" hidden="0"/>
          <p:cNvPicPr>
            <a:picLocks noChangeAspect="1"/>
          </p:cNvPicPr>
          <p:nvPr isPhoto="0" userDrawn="0"/>
        </p:nvPicPr>
        <p:blipFill>
          <a:blip r:embed="rId3"/>
          <a:srcRect l="29820" t="6940" r="20607" b="78286"/>
          <a:stretch/>
        </p:blipFill>
        <p:spPr bwMode="auto">
          <a:xfrm>
            <a:off x="6622614" y="2182425"/>
            <a:ext cx="4799489" cy="804537"/>
          </a:xfrm>
          <a:prstGeom prst="rect">
            <a:avLst/>
          </a:prstGeom>
        </p:spPr>
      </p:pic>
      <p:sp>
        <p:nvSpPr>
          <p:cNvPr id="1218014006" name="Shape 336160203" hidden="0"/>
          <p:cNvSpPr/>
          <p:nvPr isPhoto="0" userDrawn="0"/>
        </p:nvSpPr>
        <p:spPr bwMode="auto">
          <a:xfrm>
            <a:off x="-623737" y="-818923"/>
            <a:ext cx="140412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486257780" name="Рисунок 1952310862" hidden="0"/>
          <p:cNvPicPr>
            <a:picLocks noChangeAspect="1"/>
          </p:cNvPicPr>
          <p:nvPr isPhoto="0" userDrawn="0"/>
        </p:nvPicPr>
        <p:blipFill>
          <a:blip r:embed="rId4"/>
          <a:srcRect l="37296" t="19210" r="20543" b="65765"/>
          <a:stretch/>
        </p:blipFill>
        <p:spPr bwMode="auto">
          <a:xfrm>
            <a:off x="269124" y="907035"/>
            <a:ext cx="4471455" cy="896238"/>
          </a:xfrm>
          <a:prstGeom prst="rect">
            <a:avLst/>
          </a:prstGeom>
        </p:spPr>
      </p:pic>
      <p:pic>
        <p:nvPicPr>
          <p:cNvPr id="409986219" name="Рисунок 2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0" y="0"/>
            <a:ext cx="12191999" cy="699639"/>
          </a:xfrm>
          <a:prstGeom prst="rect">
            <a:avLst/>
          </a:prstGeom>
        </p:spPr>
      </p:pic>
      <p:sp>
        <p:nvSpPr>
          <p:cNvPr id="1987895977" name="TextBox 8" hidden="0"/>
          <p:cNvSpPr txBox="1"/>
          <p:nvPr isPhoto="0" userDrawn="0"/>
        </p:nvSpPr>
        <p:spPr bwMode="auto">
          <a:xfrm>
            <a:off x="578543" y="0"/>
            <a:ext cx="7910794" cy="518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chemeClr val="bg1"/>
                </a:solidFill>
              </a:rPr>
              <a:t>Организация внеурочной деятельности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96892051" name="Shape 896892050" hidden="0"/>
          <p:cNvSpPr/>
          <p:nvPr isPhoto="0" userDrawn="0"/>
        </p:nvSpPr>
        <p:spPr bwMode="auto">
          <a:xfrm>
            <a:off x="6035216" y="4216597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04491835" name="Рисунок 1504491834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9151" y="1292032"/>
            <a:ext cx="11333610" cy="5510082"/>
          </a:xfrm>
          <a:prstGeom prst="rect">
            <a:avLst/>
          </a:prstGeom>
        </p:spPr>
      </p:pic>
      <p:sp>
        <p:nvSpPr>
          <p:cNvPr id="1130544563" name="TextBox 1130544562" hidden="0"/>
          <p:cNvSpPr txBox="1"/>
          <p:nvPr isPhoto="0" userDrawn="0"/>
        </p:nvSpPr>
        <p:spPr bwMode="auto">
          <a:xfrm>
            <a:off x="971941" y="240436"/>
            <a:ext cx="914399" cy="365795"/>
          </a:xfrm>
          <a:prstGeom prst="rect">
            <a:avLst/>
          </a:prstGeom>
          <a:noFill/>
        </p:spPr>
        <p:txBody>
          <a:bodyPr vertOverflow="overflow" horzOverflow="clip" vert="horz" wrap="non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21295841" name="Shape 221295840" hidden="0"/>
          <p:cNvSpPr/>
          <p:nvPr isPhoto="0" userDrawn="0"/>
        </p:nvSpPr>
        <p:spPr bwMode="auto">
          <a:xfrm>
            <a:off x="360274" y="103276"/>
            <a:ext cx="11631364" cy="118875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r>
              <a:rPr sz="1800" b="1" i="0" u="none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&lt;Письмо&gt; Минпросвещения России от 05.07.2022 N ТВ-1290/03 «О направлении методических рекомендаций» (вместе с «Информационно-методическим письмом об организации внеурочной деятельности в рамках реализации обновленных федеральных государственных образовательных стандартов </a:t>
            </a:r>
            <a:r>
              <a:rPr sz="1800" b="1" i="0" u="sng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начального общего и основного общего образования</a:t>
            </a:r>
            <a:r>
              <a:rPr sz="1800" b="1" i="0" u="none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»)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7380639" name="Shape 297380638" hidden="0"/>
          <p:cNvSpPr/>
          <p:nvPr isPhoto="0" userDrawn="0"/>
        </p:nvSpPr>
        <p:spPr bwMode="auto">
          <a:xfrm>
            <a:off x="-198846" y="1780754"/>
            <a:ext cx="16588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58387394" name="Рисунок 258387393" hidden="0"/>
          <p:cNvPicPr>
            <a:picLocks noChangeAspect="1"/>
          </p:cNvPicPr>
          <p:nvPr isPhoto="0" userDrawn="0"/>
        </p:nvPicPr>
        <p:blipFill>
          <a:blip r:embed="rId2"/>
          <a:srcRect l="4471" t="6833" r="5010" b="4109"/>
          <a:stretch/>
        </p:blipFill>
        <p:spPr bwMode="auto">
          <a:xfrm>
            <a:off x="356786" y="351407"/>
            <a:ext cx="11078819" cy="6131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47358664" name="Shape 1747358663" hidden="0"/>
          <p:cNvSpPr/>
          <p:nvPr isPhoto="0" userDrawn="0"/>
        </p:nvSpPr>
        <p:spPr bwMode="auto">
          <a:xfrm>
            <a:off x="-1037364" y="-354282"/>
            <a:ext cx="14960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997774323" name="Рисунок 997774322" hidden="0"/>
          <p:cNvPicPr>
            <a:picLocks noChangeAspect="1"/>
          </p:cNvPicPr>
          <p:nvPr isPhoto="0" userDrawn="0"/>
        </p:nvPicPr>
        <p:blipFill>
          <a:blip r:embed="rId2"/>
          <a:srcRect l="4731" t="4342" r="5402" b="8876"/>
          <a:stretch/>
        </p:blipFill>
        <p:spPr bwMode="auto">
          <a:xfrm>
            <a:off x="314433" y="339571"/>
            <a:ext cx="10912821" cy="59276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47278732" name="Shape 1947278731" hidden="0"/>
          <p:cNvSpPr/>
          <p:nvPr isPhoto="0" userDrawn="0"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826431257" name="Рисунок 826431256" hidden="0"/>
          <p:cNvPicPr>
            <a:picLocks noChangeAspect="1"/>
          </p:cNvPicPr>
          <p:nvPr isPhoto="0" userDrawn="0"/>
        </p:nvPicPr>
        <p:blipFill>
          <a:blip r:embed="rId2"/>
          <a:srcRect l="4418" t="5141" r="5263" b="4759"/>
          <a:stretch/>
        </p:blipFill>
        <p:spPr bwMode="auto">
          <a:xfrm>
            <a:off x="143908" y="203446"/>
            <a:ext cx="11481236" cy="64425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6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rcRect l="14332" t="28256" r="60809" b="8837"/>
          <a:stretch/>
        </p:blipFill>
        <p:spPr bwMode="auto">
          <a:xfrm>
            <a:off x="2086612" y="1810007"/>
            <a:ext cx="3426863" cy="4877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91455782" name="TextBox 1691455781" hidden="0"/>
          <p:cNvSpPr txBox="1"/>
          <p:nvPr isPhoto="0" userDrawn="0"/>
        </p:nvSpPr>
        <p:spPr bwMode="auto">
          <a:xfrm>
            <a:off x="2001333" y="751416"/>
            <a:ext cx="2476499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21466091" name="TextBox 721466090" hidden="0"/>
          <p:cNvSpPr txBox="1"/>
          <p:nvPr isPhoto="0" userDrawn="0"/>
        </p:nvSpPr>
        <p:spPr bwMode="auto">
          <a:xfrm>
            <a:off x="2265916" y="126999"/>
            <a:ext cx="8530670" cy="4877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699">
            <a:solidFill>
              <a:schemeClr val="accent1">
                <a:lumMod val="50196"/>
              </a:schemeClr>
            </a:solidFill>
            <a:prstDash val="solid"/>
          </a:ln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6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Обеспечение реализации образовательных программ</a:t>
            </a:r>
            <a:endParaRPr sz="3600" b="1"/>
          </a:p>
        </p:txBody>
      </p:sp>
      <p:pic>
        <p:nvPicPr>
          <p:cNvPr id="339969890" name="Рисунок 4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763294" y="248452"/>
            <a:ext cx="878745" cy="1005926"/>
          </a:xfrm>
          <a:prstGeom prst="rect">
            <a:avLst/>
          </a:prstGeom>
        </p:spPr>
      </p:pic>
      <p:sp>
        <p:nvSpPr>
          <p:cNvPr id="1523309068" name="Нашивка 1523309067" hidden="0"/>
          <p:cNvSpPr/>
          <p:nvPr isPhoto="0" userDrawn="0"/>
        </p:nvSpPr>
        <p:spPr bwMode="auto">
          <a:xfrm rot="5399976">
            <a:off x="6107666" y="450462"/>
            <a:ext cx="338666" cy="994833"/>
          </a:xfrm>
          <a:prstGeom prst="chevron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502728" name="TextBox 179502727" hidden="0"/>
          <p:cNvSpPr txBox="1"/>
          <p:nvPr isPhoto="0" userDrawn="0"/>
        </p:nvSpPr>
        <p:spPr bwMode="auto">
          <a:xfrm>
            <a:off x="2877937" y="1322291"/>
            <a:ext cx="3090729" cy="4877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26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УМК </a:t>
            </a:r>
            <a:endParaRPr/>
          </a:p>
        </p:txBody>
      </p:sp>
      <p:sp>
        <p:nvSpPr>
          <p:cNvPr id="214244314" name="TextBox 214244313" hidden="0"/>
          <p:cNvSpPr txBox="1"/>
          <p:nvPr isPhoto="0" userDrawn="0"/>
        </p:nvSpPr>
        <p:spPr bwMode="auto">
          <a:xfrm>
            <a:off x="7779832" y="1170129"/>
            <a:ext cx="3778321" cy="8839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sz="2600" b="1">
                <a:latin typeface="Times New Roman"/>
                <a:ea typeface="Times New Roman"/>
                <a:cs typeface="Times New Roman"/>
              </a:rPr>
              <a:t>Перечень средств обучения и воспитания</a:t>
            </a:r>
            <a:endParaRPr/>
          </a:p>
        </p:txBody>
      </p:sp>
      <p:sp>
        <p:nvSpPr>
          <p:cNvPr id="628313247" name="Shape 628313246" hidden="0"/>
          <p:cNvSpPr/>
          <p:nvPr isPhoto="0" userDrawn="0"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712468035" name="Рисунок 1712468034" hidden="0"/>
          <p:cNvPicPr>
            <a:picLocks noChangeAspect="1"/>
          </p:cNvPicPr>
          <p:nvPr isPhoto="0" userDrawn="0"/>
        </p:nvPicPr>
        <p:blipFill>
          <a:blip r:embed="rId4"/>
          <a:srcRect l="32636" t="9082" r="33681" b="6448"/>
          <a:stretch/>
        </p:blipFill>
        <p:spPr bwMode="auto">
          <a:xfrm>
            <a:off x="8564678" y="2211916"/>
            <a:ext cx="2888074" cy="4074116"/>
          </a:xfrm>
          <a:prstGeom prst="rect">
            <a:avLst/>
          </a:prstGeom>
        </p:spPr>
      </p:pic>
      <p:sp>
        <p:nvSpPr>
          <p:cNvPr id="1163295759" name="TextBox 1163295758" hidden="0"/>
          <p:cNvSpPr txBox="1"/>
          <p:nvPr isPhoto="0" userDrawn="0"/>
        </p:nvSpPr>
        <p:spPr bwMode="auto">
          <a:xfrm>
            <a:off x="6774416" y="4548637"/>
            <a:ext cx="1790406" cy="173739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1500" b="1" i="0" u="none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Приказ Министерства просвещения Российской Федерации от 06.09.2022 № 804</a:t>
            </a:r>
            <a:br>
              <a:rPr sz="1500" b="0" i="0" u="none">
                <a:solidFill>
                  <a:srgbClr val="333333"/>
                </a:solidFill>
                <a:latin typeface="PT Sans"/>
                <a:ea typeface="PT Sans"/>
                <a:cs typeface="PT Sans"/>
              </a:rPr>
            </a:br>
            <a:endParaRPr/>
          </a:p>
        </p:txBody>
      </p:sp>
      <p:sp>
        <p:nvSpPr>
          <p:cNvPr id="976828188" name="TextBox 976828187" hidden="0"/>
          <p:cNvSpPr txBox="1"/>
          <p:nvPr isPhoto="0" userDrawn="0"/>
        </p:nvSpPr>
        <p:spPr bwMode="auto">
          <a:xfrm>
            <a:off x="307446" y="4548636"/>
            <a:ext cx="1790801" cy="192027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1500" b="1" i="0" u="none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Приказ Министерства просвещения Российской Федерации </a:t>
            </a:r>
            <a:r>
              <a:rPr lang="ru-RU" sz="1500" b="1" i="0" u="none" strike="noStrike" cap="none" spc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21.09.2022 № 858</a:t>
            </a:r>
            <a:endParaRPr/>
          </a:p>
          <a:p>
            <a:pPr algn="ctr">
              <a:defRPr/>
            </a:pPr>
            <a:r>
              <a:rPr lang="ru-RU" sz="1500" b="1" i="0" u="none" strike="noStrike" cap="none" spc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(ред. от 21.02.2024)</a:t>
            </a:r>
            <a:br>
              <a:rPr sz="1500" b="0" i="0" u="none">
                <a:solidFill>
                  <a:srgbClr val="333333"/>
                </a:solidFill>
                <a:latin typeface="PT Sans"/>
                <a:ea typeface="PT Sans"/>
                <a:cs typeface="PT Sans"/>
              </a:rPr>
            </a:br>
            <a:endParaRPr lang="ru-RU" sz="1500" b="1" i="0" u="none" strike="noStrike" cap="none" spc="0">
              <a:solidFill>
                <a:srgbClr val="333333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 hidden="0"/>
          <p:cNvSpPr/>
          <p:nvPr isPhoto="0" userDrawn="0"/>
        </p:nvSpPr>
        <p:spPr bwMode="auto">
          <a:xfrm>
            <a:off x="453726" y="759802"/>
            <a:ext cx="11275111" cy="563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>
                <a:solidFill>
                  <a:srgbClr val="002060"/>
                </a:solidFill>
              </a:rPr>
              <a:t>Приказ Министерства просвещения Российской Федерации </a:t>
            </a:r>
            <a:r>
              <a:rPr lang="ru-RU" sz="1600" b="1">
                <a:solidFill>
                  <a:srgbClr val="002060"/>
                </a:solidFill>
              </a:rPr>
              <a:t>от 27.12.2023 № 1028 </a:t>
            </a:r>
            <a:r>
              <a:rPr lang="ru-RU" sz="1600">
                <a:solidFill>
                  <a:srgbClr val="002060"/>
                </a:solidFill>
              </a:rPr>
              <a:t>"О внесении изменений в некоторые приказы Министерства образования и науки Российской Федерации и Министерства просвещения Российской Федерации, </a:t>
            </a:r>
            <a:r>
              <a:rPr lang="ru-RU" sz="1600" b="1">
                <a:solidFill>
                  <a:srgbClr val="002060"/>
                </a:solidFill>
              </a:rPr>
              <a:t>касающиеся федеральных государственных образовательных стандартов основного общего образования и среднего общего образования» </a:t>
            </a:r>
            <a:r>
              <a:rPr lang="ru-RU" sz="1600">
                <a:solidFill>
                  <a:srgbClr val="002060"/>
                </a:solidFill>
              </a:rPr>
              <a:t>(Зарегистрирован 02.02.2024 № 77121) +</a:t>
            </a:r>
            <a:endParaRPr/>
          </a:p>
          <a:p>
            <a:pPr algn="just">
              <a:defRPr/>
            </a:pPr>
            <a:endParaRPr lang="ru-RU" sz="70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ru-RU" sz="1600">
                <a:solidFill>
                  <a:srgbClr val="002060"/>
                </a:solidFill>
              </a:rPr>
              <a:t>Приказ Министерства просвещения Российской Федерации </a:t>
            </a:r>
            <a:r>
              <a:rPr lang="ru-RU" sz="1600" b="1">
                <a:solidFill>
                  <a:srgbClr val="002060"/>
                </a:solidFill>
              </a:rPr>
              <a:t>от 01.02.2024 № 62 </a:t>
            </a:r>
            <a:r>
              <a:rPr lang="ru-RU" sz="1600">
                <a:solidFill>
                  <a:srgbClr val="002060"/>
                </a:solidFill>
              </a:rPr>
              <a:t>“О внесении изменений в некоторые приказы Министерства просвещения Российской Федерации, </a:t>
            </a:r>
            <a:r>
              <a:rPr lang="ru-RU" sz="1600" b="1">
                <a:solidFill>
                  <a:srgbClr val="002060"/>
                </a:solidFill>
              </a:rPr>
              <a:t>касающиеся федеральных образовательных программ основного и среднего общего образования”</a:t>
            </a:r>
            <a:r>
              <a:rPr lang="ru-RU" sz="1600">
                <a:solidFill>
                  <a:srgbClr val="002060"/>
                </a:solidFill>
              </a:rPr>
              <a:t> (Зарегистрирован 29.02.2024 № 77380)</a:t>
            </a:r>
            <a:endParaRPr sz="1600"/>
          </a:p>
          <a:p>
            <a:pPr algn="just">
              <a:defRPr/>
            </a:pPr>
            <a:endParaRPr lang="ru-RU" sz="70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ru-RU" sz="1600">
                <a:solidFill>
                  <a:srgbClr val="002060"/>
                </a:solidFill>
              </a:rPr>
              <a:t>Приказ Министерства просвещения Российской Федерации от </a:t>
            </a:r>
            <a:r>
              <a:rPr lang="ru-RU" sz="1600" b="1">
                <a:solidFill>
                  <a:srgbClr val="002060"/>
                </a:solidFill>
              </a:rPr>
              <a:t>22.01.2024 № 31 </a:t>
            </a:r>
            <a:r>
              <a:rPr lang="ru-RU" sz="1600">
                <a:solidFill>
                  <a:srgbClr val="002060"/>
                </a:solidFill>
              </a:rPr>
              <a:t>“О внесении изменений в некоторые приказы Министерства образована и науки Российской Федерации и Министерства просвещения Российской Федерации, </a:t>
            </a:r>
            <a:r>
              <a:rPr lang="ru-RU" sz="1600" b="1">
                <a:solidFill>
                  <a:srgbClr val="002060"/>
                </a:solidFill>
              </a:rPr>
              <a:t>касающиеся федеральных государственных образовательных стандартов начального общего образования и основного общего образования</a:t>
            </a:r>
            <a:r>
              <a:rPr lang="ru-RU" sz="1600">
                <a:solidFill>
                  <a:srgbClr val="002060"/>
                </a:solidFill>
              </a:rPr>
              <a:t>” (Зарегистрирован 22.02.2024  № 77330)+</a:t>
            </a:r>
            <a:endParaRPr sz="1600"/>
          </a:p>
          <a:p>
            <a:pPr algn="just">
              <a:defRPr/>
            </a:pPr>
            <a:endParaRPr lang="ru-RU" sz="70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ru-RU" sz="1600">
                <a:solidFill>
                  <a:srgbClr val="002060"/>
                </a:solidFill>
              </a:rPr>
              <a:t>Приказ Министерства просвещения Российской Федерации от </a:t>
            </a:r>
            <a:r>
              <a:rPr lang="ru-RU" sz="1600" b="1">
                <a:solidFill>
                  <a:srgbClr val="002060"/>
                </a:solidFill>
              </a:rPr>
              <a:t>19.02.2024 № 110 </a:t>
            </a:r>
            <a:r>
              <a:rPr lang="ru-RU" sz="1600">
                <a:solidFill>
                  <a:srgbClr val="002060"/>
                </a:solidFill>
              </a:rPr>
              <a:t>“О внесении изменений в некоторые приказы Министерства образована и науки Российской Федерации и Министерства просвещения Российской Федерации, касающиеся </a:t>
            </a:r>
            <a:r>
              <a:rPr lang="ru-RU" sz="1600" b="1">
                <a:solidFill>
                  <a:srgbClr val="002060"/>
                </a:solidFill>
              </a:rPr>
              <a:t>федеральных государственных образовательных стандартов основного общего образования” </a:t>
            </a:r>
            <a:r>
              <a:rPr lang="ru-RU" sz="1600">
                <a:solidFill>
                  <a:srgbClr val="002060"/>
                </a:solidFill>
              </a:rPr>
              <a:t>(Зарегистрирован 22.02.2024 № 77331) +</a:t>
            </a:r>
            <a:endParaRPr sz="1600"/>
          </a:p>
          <a:p>
            <a:pPr algn="just">
              <a:defRPr/>
            </a:pPr>
            <a:endParaRPr lang="ru-RU" sz="70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ru-RU" sz="1600"/>
              <a:t> </a:t>
            </a:r>
            <a:r>
              <a:rPr lang="ru-RU" sz="1600">
                <a:solidFill>
                  <a:srgbClr val="002060"/>
                </a:solidFill>
              </a:rPr>
              <a:t>Приказ Министерства просвещения Российской Федерации от </a:t>
            </a:r>
            <a:r>
              <a:rPr lang="ru-RU" sz="1600" b="1">
                <a:solidFill>
                  <a:srgbClr val="002060"/>
                </a:solidFill>
              </a:rPr>
              <a:t>19.03.2024 № 171</a:t>
            </a:r>
            <a:br>
              <a:rPr lang="ru-RU" sz="1600">
                <a:solidFill>
                  <a:srgbClr val="002060"/>
                </a:solidFill>
              </a:rPr>
            </a:br>
            <a:r>
              <a:rPr lang="ru-RU" sz="1600">
                <a:solidFill>
                  <a:srgbClr val="002060"/>
                </a:solidFill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образования« (Зарегистрирован 11.04.2024 № 77830) + большой</a:t>
            </a:r>
            <a:endParaRPr/>
          </a:p>
          <a:p>
            <a:pPr algn="just">
              <a:defRPr/>
            </a:pPr>
            <a:endParaRPr lang="ru-RU" sz="1600">
              <a:solidFill>
                <a:srgbClr val="002060"/>
              </a:solidFill>
            </a:endParaRPr>
          </a:p>
        </p:txBody>
      </p:sp>
      <p:pic>
        <p:nvPicPr>
          <p:cNvPr id="3" name="Рисунок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12192000" cy="699641"/>
          </a:xfrm>
          <a:prstGeom prst="rect">
            <a:avLst/>
          </a:prstGeom>
        </p:spPr>
      </p:pic>
      <p:pic>
        <p:nvPicPr>
          <p:cNvPr id="2" name="Рисунок 1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93115" y="853440"/>
            <a:ext cx="365760" cy="444137"/>
          </a:xfrm>
          <a:prstGeom prst="rect">
            <a:avLst/>
          </a:prstGeom>
        </p:spPr>
      </p:pic>
      <p:pic>
        <p:nvPicPr>
          <p:cNvPr id="5" name="Рисунок 4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93115" y="2294709"/>
            <a:ext cx="365760" cy="444137"/>
          </a:xfrm>
          <a:prstGeom prst="rect">
            <a:avLst/>
          </a:prstGeom>
        </p:spPr>
      </p:pic>
      <p:pic>
        <p:nvPicPr>
          <p:cNvPr id="6" name="Рисунок 5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93115" y="3579223"/>
            <a:ext cx="365760" cy="444137"/>
          </a:xfrm>
          <a:prstGeom prst="rect">
            <a:avLst/>
          </a:prstGeom>
        </p:spPr>
      </p:pic>
      <p:pic>
        <p:nvPicPr>
          <p:cNvPr id="7" name="Рисунок 6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93115" y="4484040"/>
            <a:ext cx="365760" cy="444137"/>
          </a:xfrm>
          <a:prstGeom prst="rect">
            <a:avLst/>
          </a:prstGeom>
        </p:spPr>
      </p:pic>
      <p:pic>
        <p:nvPicPr>
          <p:cNvPr id="8" name="Рисунок 7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93099" y="5699795"/>
            <a:ext cx="365792" cy="445047"/>
          </a:xfrm>
          <a:prstGeom prst="rect">
            <a:avLst/>
          </a:prstGeom>
        </p:spPr>
      </p:pic>
      <p:sp>
        <p:nvSpPr>
          <p:cNvPr id="9" name="TextBox 8" hidden="0"/>
          <p:cNvSpPr txBox="1"/>
          <p:nvPr isPhoto="0" userDrawn="0"/>
        </p:nvSpPr>
        <p:spPr bwMode="auto">
          <a:xfrm>
            <a:off x="1161142" y="0"/>
            <a:ext cx="7191018" cy="518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chemeClr val="bg1"/>
                </a:solidFill>
              </a:rPr>
              <a:t>Актуальные изменения ФГОС и ФООП</a:t>
            </a:r>
            <a:endParaRPr/>
          </a:p>
        </p:txBody>
      </p:sp>
      <p:sp>
        <p:nvSpPr>
          <p:cNvPr id="709605049" name="Shape 709605048" hidden="0"/>
          <p:cNvSpPr/>
          <p:nvPr isPhoto="0" userDrawn="0"/>
        </p:nvSpPr>
        <p:spPr bwMode="auto">
          <a:xfrm>
            <a:off x="-963370" y="-547442"/>
            <a:ext cx="14374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019330739" name="Рисунок 1019330738" hidden="0"/>
          <p:cNvPicPr>
            <a:picLocks noChangeAspect="1"/>
          </p:cNvPicPr>
          <p:nvPr isPhoto="0" userDrawn="0"/>
        </p:nvPicPr>
        <p:blipFill>
          <a:blip r:embed="rId5"/>
          <a:srcRect l="4874" t="67324" r="6307" b="22515"/>
          <a:stretch/>
        </p:blipFill>
        <p:spPr bwMode="auto">
          <a:xfrm>
            <a:off x="360629" y="6144841"/>
            <a:ext cx="9905999" cy="6373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79376" y="0"/>
            <a:ext cx="10515600" cy="90363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200" b="1"/>
              <a:t>Модель введения обновленных ФГОС и ФООП </a:t>
            </a:r>
            <a:endParaRPr/>
          </a:p>
        </p:txBody>
      </p:sp>
      <p:graphicFrame>
        <p:nvGraphicFramePr>
          <p:cNvPr id="4" name="Содержимое 3" hidden="0"/>
          <p:cNvGraphicFramePr>
            <a:graphicFrameLocks xmlns:a="http://schemas.openxmlformats.org/drawingml/2006/main" noGrp="1"/>
          </p:cNvGraphicFramePr>
          <p:nvPr isPhoto="0" userDrawn="0">
            <p:ph idx="1" hasCustomPrompt="0"/>
          </p:nvPr>
        </p:nvGraphicFramePr>
        <p:xfrm>
          <a:off x="479376" y="1825623"/>
          <a:ext cx="10874420" cy="1747392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{B0C4E6C7-C7B2-D107-BDCE-AE83A99C73D1}</a:tableStyleId>
              </a:tblPr>
              <a:tblGrid>
                <a:gridCol w="1440160"/>
                <a:gridCol w="857660"/>
                <a:gridCol w="857660"/>
                <a:gridCol w="857660"/>
                <a:gridCol w="857660"/>
                <a:gridCol w="857660"/>
                <a:gridCol w="857660"/>
                <a:gridCol w="857660"/>
                <a:gridCol w="857660"/>
                <a:gridCol w="857660"/>
                <a:gridCol w="857660"/>
                <a:gridCol w="857660"/>
              </a:tblGrid>
              <a:tr h="582464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Класс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1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2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3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4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5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6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7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8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9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10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11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</a:tr>
              <a:tr h="582464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2023 -2024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</a:tr>
              <a:tr h="582464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2024-2025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 hidden="0"/>
          <p:cNvSpPr txBox="1"/>
          <p:nvPr isPhoto="0" userDrawn="0"/>
        </p:nvSpPr>
        <p:spPr bwMode="auto">
          <a:xfrm>
            <a:off x="479376" y="1124744"/>
            <a:ext cx="110562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b="1"/>
              <a:t>ВВЕДЕНИЕ ФГОС НАЧАЛЬНОГООБЩЕГО, ОСНОВНОГО ОБЩЕГО И СРЕДНЕГО ОБЩЕГО ОБРАЗОВАНИЯ  </a:t>
            </a:r>
            <a:endParaRPr/>
          </a:p>
        </p:txBody>
      </p:sp>
      <p:sp>
        <p:nvSpPr>
          <p:cNvPr id="8" name="TextBox 7" hidden="0"/>
          <p:cNvSpPr txBox="1"/>
          <p:nvPr isPhoto="0" userDrawn="0"/>
        </p:nvSpPr>
        <p:spPr bwMode="auto">
          <a:xfrm>
            <a:off x="479376" y="4149079"/>
            <a:ext cx="110049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b="1"/>
              <a:t>ВВЕДЕНИЕ ФООП НАЧАЛЬНОГООБЩЕГО, ОСНОВНОГО ОБЩЕГО И СРЕДНЕГО ОБЩЕГО ОБРАЗОВАНИЯ  </a:t>
            </a:r>
            <a:endParaRPr/>
          </a:p>
        </p:txBody>
      </p:sp>
      <p:graphicFrame>
        <p:nvGraphicFramePr>
          <p:cNvPr id="9" name="Содержимое 3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479376" y="4725144"/>
          <a:ext cx="10874420" cy="1747392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{B0C4E6C7-C7B2-D107-BDCE-AE83A99C73D1}</a:tableStyleId>
              </a:tblPr>
              <a:tblGrid>
                <a:gridCol w="1440160"/>
                <a:gridCol w="857660"/>
                <a:gridCol w="857660"/>
                <a:gridCol w="857660"/>
                <a:gridCol w="857660"/>
                <a:gridCol w="857660"/>
                <a:gridCol w="857660"/>
                <a:gridCol w="857660"/>
                <a:gridCol w="857660"/>
                <a:gridCol w="857660"/>
                <a:gridCol w="857660"/>
                <a:gridCol w="857660"/>
              </a:tblGrid>
              <a:tr h="582464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Класс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1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2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3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4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5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6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7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8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9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10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11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</a:tr>
              <a:tr h="582464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2023 -2024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</a:tr>
              <a:tr h="582464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/>
                        <a:t>2024-2025</a:t>
                      </a:r>
                      <a:endParaRPr/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algn="ctr">
                      <a:solidFill>
                        <a:schemeClr val="tx1"/>
                      </a:solidFill>
                    </a:lnL>
                    <a:lnR w="28575" algn="ctr">
                      <a:solidFill>
                        <a:schemeClr val="tx1"/>
                      </a:solidFill>
                    </a:lnR>
                    <a:lnT w="28575" algn="ctr">
                      <a:solidFill>
                        <a:schemeClr val="tx1"/>
                      </a:solidFill>
                    </a:lnT>
                    <a:lnB w="28575" algn="ctr">
                      <a:solidFill>
                        <a:schemeClr val="tx1"/>
                      </a:solidFill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45303385" name="Прямоугольник 1" hidden="0"/>
          <p:cNvSpPr/>
          <p:nvPr isPhoto="0" userDrawn="0"/>
        </p:nvSpPr>
        <p:spPr bwMode="auto">
          <a:xfrm>
            <a:off x="309407" y="3661852"/>
            <a:ext cx="11751586" cy="2743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>
                <a:solidFill>
                  <a:srgbClr val="C00000"/>
                </a:solidFill>
              </a:rPr>
              <a:t>п. 1 ст. 1 вступает в силу с 01.09.2024.</a:t>
            </a:r>
            <a:endParaRPr sz="1400"/>
          </a:p>
          <a:p>
            <a:pPr>
              <a:defRPr/>
            </a:pPr>
            <a:endParaRPr lang="ru-RU" sz="700"/>
          </a:p>
          <a:p>
            <a:pPr marL="342900" indent="-342900">
              <a:buAutoNum type="arabicParenR"/>
              <a:defRPr/>
            </a:pPr>
            <a:r>
              <a:rPr lang="ru-RU" sz="1600">
                <a:solidFill>
                  <a:srgbClr val="002060"/>
                </a:solidFill>
              </a:rPr>
              <a:t>часть 6.3 статьи 12 изложить в следующей редакции:</a:t>
            </a:r>
            <a:endParaRPr sz="1400"/>
          </a:p>
          <a:p>
            <a:pPr marL="342900" indent="-342900">
              <a:buAutoNum type="arabicParenR"/>
              <a:defRPr/>
            </a:pPr>
            <a:endParaRPr lang="ru-RU" sz="70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ru-RU" sz="1600">
                <a:solidFill>
                  <a:srgbClr val="002060"/>
                </a:solidFill>
              </a:rPr>
              <a:t>"</a:t>
            </a:r>
            <a:r>
              <a:rPr lang="ru-RU" sz="1400">
                <a:solidFill>
                  <a:srgbClr val="002060"/>
                </a:solidFill>
              </a:rPr>
              <a:t>6.3. При разработке основной общеобразовательной программы организации, осуществляющие образовательную деятельность по имеющим государственную аккредитацию образовательным программам начального общего, основного общего, среднего общего образования, </a:t>
            </a:r>
            <a:r>
              <a:rPr lang="ru-RU" sz="1400" b="1">
                <a:solidFill>
                  <a:srgbClr val="002060"/>
                </a:solidFill>
              </a:rPr>
              <a:t>предусматривают непосредственное применение при реализации обязательной части образовательной программы начального общего образования федеральных рабочих программ по учебным предметам </a:t>
            </a:r>
            <a:r>
              <a:rPr lang="ru-RU" sz="1400">
                <a:solidFill>
                  <a:srgbClr val="002060"/>
                </a:solidFill>
              </a:rPr>
              <a:t>"</a:t>
            </a:r>
            <a:r>
              <a:rPr lang="ru-RU" sz="1400" b="1">
                <a:solidFill>
                  <a:srgbClr val="002060"/>
                </a:solidFill>
              </a:rPr>
              <a:t>Русский язык", "Литературное чтение", "Окружающий мир" и </a:t>
            </a:r>
            <a:r>
              <a:rPr lang="ru-RU" sz="1400" b="1">
                <a:solidFill>
                  <a:srgbClr val="C00000"/>
                </a:solidFill>
              </a:rPr>
              <a:t>"Труд (технология)"</a:t>
            </a:r>
            <a:r>
              <a:rPr lang="ru-RU" sz="1400">
                <a:solidFill>
                  <a:srgbClr val="C00000"/>
                </a:solidFill>
              </a:rPr>
              <a:t>, </a:t>
            </a:r>
            <a:r>
              <a:rPr lang="ru-RU" sz="1400">
                <a:solidFill>
                  <a:srgbClr val="002060"/>
                </a:solidFill>
              </a:rPr>
              <a:t>при реализации обязательной части образовательной программы основного общего образования федеральных рабочих программ по учебным предметам "Русский язык", "Литература", "История", "Обществознание", "География", </a:t>
            </a:r>
            <a:r>
              <a:rPr lang="ru-RU" sz="1400">
                <a:solidFill>
                  <a:srgbClr val="C00000"/>
                </a:solidFill>
              </a:rPr>
              <a:t>"</a:t>
            </a:r>
            <a:r>
              <a:rPr lang="ru-RU" sz="1400" b="1">
                <a:solidFill>
                  <a:srgbClr val="C00000"/>
                </a:solidFill>
              </a:rPr>
              <a:t>Основы безопасности и защиты Родины" </a:t>
            </a:r>
            <a:r>
              <a:rPr lang="ru-RU" sz="1400">
                <a:solidFill>
                  <a:srgbClr val="002060"/>
                </a:solidFill>
              </a:rPr>
              <a:t>и </a:t>
            </a:r>
            <a:r>
              <a:rPr lang="ru-RU" sz="1400" b="1">
                <a:solidFill>
                  <a:srgbClr val="C00000"/>
                </a:solidFill>
              </a:rPr>
              <a:t>"Труд (технология)", </a:t>
            </a:r>
            <a:r>
              <a:rPr lang="ru-RU" sz="1400">
                <a:solidFill>
                  <a:srgbClr val="002060"/>
                </a:solidFill>
              </a:rPr>
              <a:t>а при реализации обязательной части образовательной программы среднего общего образования федеральных рабочих программ по учебным предметам "Русский язык", "Литература", "История", "Обществознание", "География" и </a:t>
            </a:r>
            <a:r>
              <a:rPr lang="ru-RU" sz="1400" b="1">
                <a:solidFill>
                  <a:srgbClr val="C00000"/>
                </a:solidFill>
              </a:rPr>
              <a:t>"Основы безопасности и защиты Родины".</a:t>
            </a:r>
            <a:endParaRPr lang="ru-RU" sz="1600" b="1">
              <a:solidFill>
                <a:srgbClr val="C00000"/>
              </a:solidFill>
            </a:endParaRPr>
          </a:p>
        </p:txBody>
      </p:sp>
      <p:sp>
        <p:nvSpPr>
          <p:cNvPr id="351430850" name="Прямоугольник 2" hidden="0"/>
          <p:cNvSpPr/>
          <p:nvPr isPhoto="0" userDrawn="0"/>
        </p:nvSpPr>
        <p:spPr bwMode="auto">
          <a:xfrm>
            <a:off x="309407" y="2960389"/>
            <a:ext cx="10656734" cy="640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ru-RU" sz="1800" b="1">
                <a:solidFill>
                  <a:schemeClr val="accent5">
                    <a:lumMod val="75000"/>
                  </a:schemeClr>
                </a:solidFill>
              </a:rPr>
              <a:t>2) Федеральный закон от 19.12.2023 N 618-ФЗ "О внесении изменений в Федеральный закон "Об образовании в Российской Федерации" _ </a:t>
            </a:r>
            <a:r>
              <a:rPr lang="ru-RU" sz="1600" b="1">
                <a:solidFill>
                  <a:schemeClr val="accent5">
                    <a:lumMod val="75000"/>
                  </a:schemeClr>
                </a:solidFill>
              </a:rPr>
              <a:t> Статья 1</a:t>
            </a:r>
            <a:endParaRPr lang="ru-RU" sz="1800" b="1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071161995" name="Рисунок 3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0" y="43841"/>
            <a:ext cx="12192000" cy="694943"/>
          </a:xfrm>
          <a:prstGeom prst="rect">
            <a:avLst/>
          </a:prstGeom>
        </p:spPr>
      </p:pic>
      <p:pic>
        <p:nvPicPr>
          <p:cNvPr id="1161646692" name="Рисунок 4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23544" y="629339"/>
            <a:ext cx="878745" cy="1005926"/>
          </a:xfrm>
          <a:prstGeom prst="rect">
            <a:avLst/>
          </a:prstGeom>
        </p:spPr>
      </p:pic>
      <p:sp>
        <p:nvSpPr>
          <p:cNvPr id="891961631" name="Прямоугольник 2" hidden="0"/>
          <p:cNvSpPr/>
          <p:nvPr isPhoto="0" userDrawn="0"/>
        </p:nvSpPr>
        <p:spPr bwMode="auto">
          <a:xfrm>
            <a:off x="309407" y="1753889"/>
            <a:ext cx="10658136" cy="88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3878" indent="-283878" algn="l">
              <a:buAutoNum type="arabicParenR"/>
              <a:defRPr/>
            </a:pPr>
            <a:r>
              <a:rPr lang="ru-RU" sz="1800" b="1">
                <a:solidFill>
                  <a:schemeClr val="accent5">
                    <a:lumMod val="75000"/>
                  </a:schemeClr>
                </a:solidFill>
              </a:rPr>
              <a:t>Федеральный закон от 04.08.2023 N 479-ФЗ  "О внесении изменений в Федеральный закон "Об образовании в Российской Федерации" _ </a:t>
            </a:r>
            <a:r>
              <a:rPr lang="ru-RU" sz="1600" b="1">
                <a:solidFill>
                  <a:schemeClr val="accent5">
                    <a:lumMod val="75000"/>
                  </a:schemeClr>
                </a:solidFill>
              </a:rPr>
              <a:t> Статья 1</a:t>
            </a:r>
            <a:endParaRPr lang="ru-RU" sz="1800" b="1">
              <a:solidFill>
                <a:schemeClr val="accent5">
                  <a:lumMod val="75000"/>
                </a:schemeClr>
              </a:solidFill>
            </a:endParaRPr>
          </a:p>
          <a:p>
            <a:pPr algn="l">
              <a:defRPr/>
            </a:pPr>
            <a:r>
              <a:rPr lang="ru-RU" sz="1600" b="1" i="0" u="none" strike="noStrike" cap="none" spc="0">
                <a:solidFill>
                  <a:srgbClr val="C00000"/>
                </a:solidFill>
                <a:latin typeface="Arial"/>
                <a:ea typeface="Arial"/>
                <a:cs typeface="Arial"/>
              </a:rPr>
              <a:t>Вступил в силу с 01.09.2023.</a:t>
            </a:r>
            <a:endParaRPr/>
          </a:p>
        </p:txBody>
      </p:sp>
      <p:sp>
        <p:nvSpPr>
          <p:cNvPr id="1474709176" name="Прямоугольник 2" hidden="0"/>
          <p:cNvSpPr/>
          <p:nvPr isPhoto="0" userDrawn="0"/>
        </p:nvSpPr>
        <p:spPr bwMode="auto">
          <a:xfrm>
            <a:off x="1533825" y="690324"/>
            <a:ext cx="10660151" cy="457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ru-RU" sz="2400" b="1" i="0" u="none" strike="noStrike" cap="none" spc="0">
                <a:solidFill>
                  <a:srgbClr val="C00000"/>
                </a:solidFill>
                <a:latin typeface="Arial"/>
                <a:ea typeface="Arial"/>
                <a:cs typeface="Arial"/>
              </a:rPr>
              <a:t>ИЗМЕНЕНИЯ ФЕДЕРАЛЬНОГО ЗАКОНА ОТ 29.12.2012 №273-ФЗ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6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rcRect l="22832" t="20461" r="11030" b="28992"/>
          <a:stretch/>
        </p:blipFill>
        <p:spPr bwMode="auto">
          <a:xfrm>
            <a:off x="479376" y="1700808"/>
            <a:ext cx="8877334" cy="381642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Прямоугольник 2" hidden="0"/>
          <p:cNvSpPr/>
          <p:nvPr isPhoto="0" userDrawn="0"/>
        </p:nvSpPr>
        <p:spPr bwMode="auto">
          <a:xfrm>
            <a:off x="479376" y="260648"/>
            <a:ext cx="10369152" cy="115212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Приказ министерства образования </a:t>
            </a: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и науки Российской Федерации </a:t>
            </a:r>
            <a:b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</a:b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от </a:t>
            </a: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17 декабря 2010 года </a:t>
            </a: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№ 1897 «Об </a:t>
            </a: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утверждении Федерального государственного </a:t>
            </a: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образовательного стандарта </a:t>
            </a: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основного общего образования» </a:t>
            </a:r>
            <a:endParaRPr lang="ru-RU" sz="2000"/>
          </a:p>
        </p:txBody>
      </p:sp>
      <p:cxnSp>
        <p:nvCxnSpPr>
          <p:cNvPr id="6" name="Прямая соединительная линия 5" hidden="0"/>
          <p:cNvCxnSpPr>
            <a:cxnSpLocks/>
          </p:cNvCxnSpPr>
          <p:nvPr isPhoto="0" userDrawn="0"/>
        </p:nvCxnSpPr>
        <p:spPr bwMode="auto">
          <a:xfrm>
            <a:off x="1415479" y="4869159"/>
            <a:ext cx="381642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 hidden="0"/>
          <p:cNvCxnSpPr>
            <a:cxnSpLocks/>
          </p:cNvCxnSpPr>
          <p:nvPr isPhoto="0" userDrawn="0"/>
        </p:nvCxnSpPr>
        <p:spPr bwMode="auto">
          <a:xfrm>
            <a:off x="2783632" y="4581128"/>
            <a:ext cx="381642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 hidden="0"/>
          <p:cNvCxnSpPr>
            <a:cxnSpLocks/>
          </p:cNvCxnSpPr>
          <p:nvPr isPhoto="0" userDrawn="0"/>
        </p:nvCxnSpPr>
        <p:spPr bwMode="auto">
          <a:xfrm>
            <a:off x="911424" y="4221088"/>
            <a:ext cx="705678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 hidden="0"/>
          <p:cNvSpPr/>
          <p:nvPr isPhoto="0" userDrawn="0"/>
        </p:nvSpPr>
        <p:spPr bwMode="auto">
          <a:xfrm>
            <a:off x="479376" y="116632"/>
            <a:ext cx="10369152" cy="1080120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Приказ Министерства просвещения РФ от 31 мая 2021 г. № 287 </a:t>
            </a: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«Об </a:t>
            </a: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утверждении федерального государственного образовательного стандарта основного общего </a:t>
            </a: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образования»</a:t>
            </a:r>
            <a:endParaRPr lang="ru-RU" sz="2000" b="1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cxnSp>
        <p:nvCxnSpPr>
          <p:cNvPr id="11" name="Прямая соединительная линия 10" hidden="0"/>
          <p:cNvCxnSpPr>
            <a:cxnSpLocks/>
          </p:cNvCxnSpPr>
          <p:nvPr isPhoto="0" userDrawn="0"/>
        </p:nvCxnSpPr>
        <p:spPr bwMode="auto">
          <a:xfrm>
            <a:off x="7608168" y="5085184"/>
            <a:ext cx="352839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074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rcRect l="25580" t="17490" r="15390" b="5551"/>
          <a:stretch/>
        </p:blipFill>
        <p:spPr bwMode="auto">
          <a:xfrm>
            <a:off x="551384" y="1268760"/>
            <a:ext cx="6087949" cy="446449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9" name="Прямая соединительная линия 8" hidden="0"/>
          <p:cNvCxnSpPr>
            <a:cxnSpLocks/>
          </p:cNvCxnSpPr>
          <p:nvPr isPhoto="0" userDrawn="0"/>
        </p:nvCxnSpPr>
        <p:spPr bwMode="auto">
          <a:xfrm>
            <a:off x="335360" y="5661248"/>
            <a:ext cx="6264696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Прямоугольник 7" hidden="0"/>
          <p:cNvSpPr/>
          <p:nvPr isPhoto="0" userDrawn="0"/>
        </p:nvSpPr>
        <p:spPr bwMode="auto">
          <a:xfrm>
            <a:off x="6888087" y="1268760"/>
            <a:ext cx="4824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/>
              <a:t>Федеральный государственный образовательный стандарт</a:t>
            </a:r>
            <a:br>
              <a:rPr lang="ru-RU" b="1"/>
            </a:br>
            <a:r>
              <a:rPr lang="ru-RU" b="1"/>
              <a:t>основного общего образования</a:t>
            </a:r>
            <a:endParaRPr/>
          </a:p>
          <a:p>
            <a:pPr>
              <a:defRPr/>
            </a:pPr>
            <a:r>
              <a:rPr lang="ru-RU" b="1"/>
              <a:t>I. Общие положения</a:t>
            </a:r>
            <a:endParaRPr lang="ru-RU" b="1"/>
          </a:p>
        </p:txBody>
      </p:sp>
      <p:pic>
        <p:nvPicPr>
          <p:cNvPr id="3075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rcRect l="25549" t="25738" r="14837" b="28841"/>
          <a:stretch/>
        </p:blipFill>
        <p:spPr bwMode="auto">
          <a:xfrm>
            <a:off x="5735960" y="2492896"/>
            <a:ext cx="6264696" cy="268487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Прямоугольник 13" hidden="0"/>
          <p:cNvSpPr/>
          <p:nvPr isPhoto="0" userDrawn="0"/>
        </p:nvSpPr>
        <p:spPr bwMode="auto">
          <a:xfrm>
            <a:off x="1030760" y="5733256"/>
            <a:ext cx="111612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>
                <a:latin typeface="Times New Roman"/>
                <a:cs typeface="Times New Roman"/>
              </a:rPr>
              <a:t>ВАЖНО отметить, что учебный предмет «Математика» в 7-9 </a:t>
            </a:r>
            <a:r>
              <a:rPr lang="ru-RU" sz="1400" b="1">
                <a:latin typeface="Times New Roman"/>
                <a:cs typeface="Times New Roman"/>
              </a:rPr>
              <a:t>классах включает </a:t>
            </a:r>
            <a:r>
              <a:rPr lang="ru-RU" sz="1400" b="1">
                <a:latin typeface="Times New Roman"/>
                <a:cs typeface="Times New Roman"/>
              </a:rPr>
              <a:t>три учебных курса: «Алгебра», «Геометрия» и «</a:t>
            </a:r>
            <a:r>
              <a:rPr lang="ru-RU" sz="1400" b="1">
                <a:latin typeface="Times New Roman"/>
                <a:cs typeface="Times New Roman"/>
              </a:rPr>
              <a:t>Вероятность и </a:t>
            </a:r>
            <a:r>
              <a:rPr lang="ru-RU" sz="1400" b="1">
                <a:latin typeface="Times New Roman"/>
                <a:cs typeface="Times New Roman"/>
              </a:rPr>
              <a:t>статистика»; в 10-11 классах – «Алгебра и начала </a:t>
            </a:r>
            <a:r>
              <a:rPr lang="ru-RU" sz="1400" b="1">
                <a:latin typeface="Times New Roman"/>
                <a:cs typeface="Times New Roman"/>
              </a:rPr>
              <a:t>математического анализа</a:t>
            </a:r>
            <a:r>
              <a:rPr lang="ru-RU" sz="1400" b="1">
                <a:latin typeface="Times New Roman"/>
                <a:cs typeface="Times New Roman"/>
              </a:rPr>
              <a:t>», «Геометрия» и «Вероятность и статистика». В </a:t>
            </a:r>
            <a:r>
              <a:rPr lang="ru-RU" sz="1400" b="1">
                <a:latin typeface="Times New Roman"/>
                <a:cs typeface="Times New Roman"/>
              </a:rPr>
              <a:t>электронном журнале </a:t>
            </a:r>
            <a:r>
              <a:rPr lang="ru-RU" sz="1400" b="1">
                <a:latin typeface="Times New Roman"/>
                <a:cs typeface="Times New Roman"/>
              </a:rPr>
              <a:t>необходимо выделить одну страницу. Четвертные, </a:t>
            </a:r>
            <a:r>
              <a:rPr lang="ru-RU" sz="1400" b="1">
                <a:latin typeface="Times New Roman"/>
                <a:cs typeface="Times New Roman"/>
              </a:rPr>
              <a:t>полугодовые, годовые </a:t>
            </a:r>
            <a:r>
              <a:rPr lang="ru-RU" sz="1400" b="1">
                <a:latin typeface="Times New Roman"/>
                <a:cs typeface="Times New Roman"/>
              </a:rPr>
              <a:t>отметки выставляются по одному предмету «Математика» </a:t>
            </a:r>
            <a:r>
              <a:rPr lang="ru-RU" sz="1400" b="1">
                <a:latin typeface="Times New Roman"/>
                <a:cs typeface="Times New Roman"/>
              </a:rPr>
              <a:t>_ </a:t>
            </a:r>
            <a:r>
              <a:rPr lang="ru-RU" sz="1400" i="1">
                <a:latin typeface="Times New Roman"/>
                <a:cs typeface="Times New Roman"/>
              </a:rPr>
              <a:t>ИМП _ОГАОУ ДПО «</a:t>
            </a:r>
            <a:r>
              <a:rPr lang="ru-RU" sz="1400" i="1">
                <a:latin typeface="Times New Roman"/>
                <a:cs typeface="Times New Roman"/>
              </a:rPr>
              <a:t>БелИРО</a:t>
            </a:r>
            <a:r>
              <a:rPr lang="ru-RU" sz="1400" i="1">
                <a:latin typeface="Times New Roman"/>
                <a:cs typeface="Times New Roman"/>
              </a:rPr>
              <a:t>» _ 2024-2025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 hidden="0"/>
          <p:cNvSpPr/>
          <p:nvPr isPhoto="0" userDrawn="0"/>
        </p:nvSpPr>
        <p:spPr bwMode="auto">
          <a:xfrm>
            <a:off x="479376" y="260648"/>
            <a:ext cx="10369152" cy="115212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Федеральный государственный образовательный стандарт среднего </a:t>
            </a:r>
            <a:b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</a:b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общего образования (</a:t>
            </a: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утв. приказом Министерства образования и науки РФ </a:t>
            </a:r>
            <a:b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</a:b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от </a:t>
            </a: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17 мая 2012 </a:t>
            </a: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г. №</a:t>
            </a: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 </a:t>
            </a:r>
            <a:r>
              <a:rPr lang="ru-RU" sz="2000" b="1">
                <a:solidFill>
                  <a:schemeClr val="tx1"/>
                </a:solidFill>
                <a:latin typeface="Times New Roman"/>
                <a:cs typeface="Times New Roman"/>
              </a:rPr>
              <a:t>413 )</a:t>
            </a:r>
            <a:endParaRPr lang="ru-RU" sz="2000" b="1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pic>
        <p:nvPicPr>
          <p:cNvPr id="2050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rcRect l="11359" t="30291" r="18506" b="15819"/>
          <a:stretch/>
        </p:blipFill>
        <p:spPr bwMode="auto">
          <a:xfrm>
            <a:off x="407368" y="1556792"/>
            <a:ext cx="6664270" cy="288032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9" name="Прямая соединительная линия 8" hidden="0"/>
          <p:cNvCxnSpPr>
            <a:cxnSpLocks/>
          </p:cNvCxnSpPr>
          <p:nvPr isPhoto="0" userDrawn="0"/>
        </p:nvCxnSpPr>
        <p:spPr bwMode="auto">
          <a:xfrm>
            <a:off x="607154" y="2458620"/>
            <a:ext cx="6264696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051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rcRect l="14535" t="12059" r="38953" b="5253"/>
          <a:stretch/>
        </p:blipFill>
        <p:spPr bwMode="auto">
          <a:xfrm>
            <a:off x="7464152" y="1700808"/>
            <a:ext cx="4392488" cy="43924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11" name="Прямая соединительная линия 10" hidden="0"/>
          <p:cNvCxnSpPr>
            <a:cxnSpLocks/>
          </p:cNvCxnSpPr>
          <p:nvPr isPhoto="0" userDrawn="0"/>
        </p:nvCxnSpPr>
        <p:spPr bwMode="auto">
          <a:xfrm>
            <a:off x="7680176" y="5949280"/>
            <a:ext cx="352839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Прямоугольник 14" hidden="0"/>
          <p:cNvSpPr/>
          <p:nvPr isPhoto="0" userDrawn="0"/>
        </p:nvSpPr>
        <p:spPr bwMode="auto">
          <a:xfrm>
            <a:off x="479376" y="4869159"/>
            <a:ext cx="532859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600" b="1">
                <a:solidFill>
                  <a:srgbClr val="FF0000"/>
                </a:solidFill>
              </a:rPr>
              <a:t>Письмо </a:t>
            </a:r>
            <a:r>
              <a:rPr lang="ru-RU" sz="1600" b="1">
                <a:solidFill>
                  <a:srgbClr val="FF0000"/>
                </a:solidFill>
              </a:rPr>
              <a:t>Министерства просвещения</a:t>
            </a:r>
            <a:br>
              <a:rPr lang="ru-RU" sz="1600" b="1">
                <a:solidFill>
                  <a:srgbClr val="FF0000"/>
                </a:solidFill>
              </a:rPr>
            </a:br>
            <a:r>
              <a:rPr lang="ru-RU" sz="1600" b="1">
                <a:solidFill>
                  <a:srgbClr val="FF0000"/>
                </a:solidFill>
              </a:rPr>
              <a:t>Российской Федерации от 11 мая 2022 года № АЗ-686/03 «О </a:t>
            </a:r>
            <a:r>
              <a:rPr lang="ru-RU" sz="1600" b="1">
                <a:solidFill>
                  <a:srgbClr val="FF0000"/>
                </a:solidFill>
              </a:rPr>
              <a:t>разработке рабочих </a:t>
            </a:r>
            <a:r>
              <a:rPr lang="ru-RU" sz="1600" b="1">
                <a:solidFill>
                  <a:srgbClr val="FF0000"/>
                </a:solidFill>
              </a:rPr>
              <a:t>программ» </a:t>
            </a:r>
            <a:br>
              <a:rPr lang="ru-RU"/>
            </a:b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18196967" name="" hidden="0"/>
          <p:cNvSpPr/>
          <p:nvPr isPhoto="0" userDrawn="0"/>
        </p:nvSpPr>
        <p:spPr bwMode="auto">
          <a:xfrm flipH="0" flipV="0">
            <a:off x="85071" y="-60001"/>
            <a:ext cx="1700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upright="0" compatLnSpc="1">
            <a:prstTxWarp prst="textNoShape"/>
            <a:spAutoFit/>
          </a:bodyPr>
          <a:p>
            <a:pPr>
              <a:defRPr/>
            </a:pPr>
            <a:endParaRPr/>
          </a:p>
        </p:txBody>
      </p:sp>
      <p:pic>
        <p:nvPicPr>
          <p:cNvPr id="1227315745" name="" hidden="0"/>
          <p:cNvPicPr>
            <a:picLocks noChangeAspect="1"/>
          </p:cNvPicPr>
          <p:nvPr isPhoto="0" userDrawn="0"/>
        </p:nvPicPr>
        <p:blipFill>
          <a:blip r:embed="rId2"/>
          <a:srcRect l="16710" t="14320" r="17300" b="19336"/>
          <a:stretch/>
        </p:blipFill>
        <p:spPr bwMode="auto">
          <a:xfrm flipH="0" flipV="0">
            <a:off x="306116" y="73470"/>
            <a:ext cx="11624198" cy="65736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Р7-Офис/7.0.1.62</Application>
  <DocSecurity>0</DocSecurity>
  <PresentationFormat>Произвольный</PresentationFormat>
  <Paragraphs>0</Paragraphs>
  <Slides>26</Slides>
  <Notes>26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Дима</dc:creator>
  <cp:keywords/>
  <dc:description/>
  <dc:identifier/>
  <dc:language/>
  <cp:lastModifiedBy/>
  <cp:revision>106</cp:revision>
  <dcterms:created xsi:type="dcterms:W3CDTF">2012-12-03T06:56:55Z</dcterms:created>
  <dcterms:modified xsi:type="dcterms:W3CDTF">2024-08-23T10:44:37Z</dcterms:modified>
  <cp:category/>
  <cp:contentStatus/>
  <cp:version/>
</cp:coreProperties>
</file>