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61" r:id="rId2"/>
    <p:sldId id="264" r:id="rId3"/>
    <p:sldId id="281" r:id="rId4"/>
    <p:sldId id="279" r:id="rId5"/>
    <p:sldId id="278" r:id="rId6"/>
    <p:sldId id="287" r:id="rId7"/>
    <p:sldId id="290" r:id="rId8"/>
    <p:sldId id="291" r:id="rId9"/>
    <p:sldId id="292" r:id="rId10"/>
    <p:sldId id="295" r:id="rId11"/>
    <p:sldId id="298" r:id="rId12"/>
    <p:sldId id="299" r:id="rId13"/>
    <p:sldId id="300" r:id="rId14"/>
    <p:sldId id="267" r:id="rId15"/>
    <p:sldId id="274" r:id="rId16"/>
    <p:sldId id="268" r:id="rId17"/>
    <p:sldId id="269" r:id="rId18"/>
    <p:sldId id="270" r:id="rId19"/>
    <p:sldId id="271" r:id="rId20"/>
    <p:sldId id="275" r:id="rId21"/>
    <p:sldId id="277" r:id="rId22"/>
    <p:sldId id="282" r:id="rId23"/>
    <p:sldId id="311" r:id="rId24"/>
    <p:sldId id="301" r:id="rId25"/>
    <p:sldId id="305" r:id="rId26"/>
    <p:sldId id="306" r:id="rId27"/>
    <p:sldId id="307" r:id="rId28"/>
    <p:sldId id="304" r:id="rId29"/>
    <p:sldId id="283" r:id="rId30"/>
    <p:sldId id="310" r:id="rId31"/>
    <p:sldId id="309" r:id="rId32"/>
    <p:sldId id="312" r:id="rId33"/>
    <p:sldId id="313" r:id="rId34"/>
    <p:sldId id="314" r:id="rId35"/>
    <p:sldId id="315" r:id="rId36"/>
    <p:sldId id="297" r:id="rId37"/>
    <p:sldId id="316" r:id="rId38"/>
    <p:sldId id="293" r:id="rId39"/>
    <p:sldId id="294" r:id="rId40"/>
    <p:sldId id="317" r:id="rId41"/>
    <p:sldId id="318" r:id="rId42"/>
    <p:sldId id="319" r:id="rId43"/>
    <p:sldId id="320" r:id="rId4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B923BC13-E32B-4D75-BA78-B69D46809C15}">
          <p14:sldIdLst>
            <p14:sldId id="261"/>
            <p14:sldId id="264"/>
            <p14:sldId id="281"/>
            <p14:sldId id="279"/>
            <p14:sldId id="278"/>
            <p14:sldId id="287"/>
            <p14:sldId id="290"/>
            <p14:sldId id="291"/>
            <p14:sldId id="292"/>
            <p14:sldId id="295"/>
            <p14:sldId id="298"/>
            <p14:sldId id="299"/>
            <p14:sldId id="300"/>
            <p14:sldId id="267"/>
            <p14:sldId id="274"/>
            <p14:sldId id="268"/>
            <p14:sldId id="269"/>
            <p14:sldId id="270"/>
            <p14:sldId id="271"/>
            <p14:sldId id="275"/>
            <p14:sldId id="277"/>
            <p14:sldId id="282"/>
            <p14:sldId id="311"/>
            <p14:sldId id="301"/>
            <p14:sldId id="305"/>
            <p14:sldId id="306"/>
            <p14:sldId id="307"/>
            <p14:sldId id="304"/>
          </p14:sldIdLst>
        </p14:section>
        <p14:section name="Раздел без заголовка" id="{F8A0AC31-6B2D-46F3-A734-C79A5DCCF2B7}">
          <p14:sldIdLst>
            <p14:sldId id="283"/>
            <p14:sldId id="310"/>
            <p14:sldId id="309"/>
            <p14:sldId id="312"/>
            <p14:sldId id="313"/>
            <p14:sldId id="314"/>
            <p14:sldId id="315"/>
            <p14:sldId id="297"/>
            <p14:sldId id="316"/>
            <p14:sldId id="293"/>
            <p14:sldId id="294"/>
            <p14:sldId id="317"/>
            <p14:sldId id="318"/>
            <p14:sldId id="319"/>
            <p14:sldId id="32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102" y="4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hyperlink" Target="https://beliro.ru/deyatelnost/metodicheskaya-deyatelnost/virtual-cabinet/vvedenie-obnovlennyix-fgos-i-foop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B8637F1-0B8C-40CB-A7DA-834CE2CCDF36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8B1672B-40E6-4A18-8280-84800F567308}">
      <dgm:prSet phldrT="[Текст]"/>
      <dgm:spPr/>
      <dgm:t>
        <a:bodyPr/>
        <a:lstStyle/>
        <a:p>
          <a:r>
            <a:rPr lang="ru-RU" dirty="0"/>
            <a:t>Приказ </a:t>
          </a:r>
          <a:r>
            <a:rPr lang="ru-RU" dirty="0" err="1"/>
            <a:t>Минпросвещения</a:t>
          </a:r>
          <a:r>
            <a:rPr lang="ru-RU" dirty="0"/>
            <a:t> России от 18.05.2023 г. №372, п. 19.7. Внутренняя оценка включает:</a:t>
          </a:r>
        </a:p>
      </dgm:t>
    </dgm:pt>
    <dgm:pt modelId="{43534077-C8A7-4CF0-A201-C229444679E7}" type="parTrans" cxnId="{EE2331BC-E665-4DF9-9B69-A5083A2F4A06}">
      <dgm:prSet/>
      <dgm:spPr/>
      <dgm:t>
        <a:bodyPr/>
        <a:lstStyle/>
        <a:p>
          <a:endParaRPr lang="ru-RU"/>
        </a:p>
      </dgm:t>
    </dgm:pt>
    <dgm:pt modelId="{873FD29F-23D4-45AE-A026-06FCA62D59D7}" type="sibTrans" cxnId="{EE2331BC-E665-4DF9-9B69-A5083A2F4A06}">
      <dgm:prSet/>
      <dgm:spPr/>
      <dgm:t>
        <a:bodyPr/>
        <a:lstStyle/>
        <a:p>
          <a:endParaRPr lang="ru-RU"/>
        </a:p>
      </dgm:t>
    </dgm:pt>
    <dgm:pt modelId="{7D65EB95-F7D2-46F2-96A3-088B3C3D56C2}">
      <dgm:prSet phldrT="[Текст]"/>
      <dgm:spPr/>
      <dgm:t>
        <a:bodyPr/>
        <a:lstStyle/>
        <a:p>
          <a:r>
            <a:rPr lang="ru-RU" dirty="0"/>
            <a:t>Приказ </a:t>
          </a:r>
          <a:r>
            <a:rPr lang="ru-RU" dirty="0" err="1"/>
            <a:t>Минпросвещения</a:t>
          </a:r>
          <a:r>
            <a:rPr lang="ru-RU" dirty="0"/>
            <a:t> России от 18.05.2023 г. №370, п. 18.4. Внутренняя оценка включает:</a:t>
          </a:r>
        </a:p>
      </dgm:t>
    </dgm:pt>
    <dgm:pt modelId="{FB1C5644-88C2-4BB9-B77F-27DE546E37A8}" type="parTrans" cxnId="{09521D4D-17D0-4FB0-9C04-EDC688E7FBCB}">
      <dgm:prSet/>
      <dgm:spPr/>
      <dgm:t>
        <a:bodyPr/>
        <a:lstStyle/>
        <a:p>
          <a:endParaRPr lang="ru-RU"/>
        </a:p>
      </dgm:t>
    </dgm:pt>
    <dgm:pt modelId="{6BF19BA0-7EF4-4745-BB70-6D1E918606F0}" type="sibTrans" cxnId="{09521D4D-17D0-4FB0-9C04-EDC688E7FBCB}">
      <dgm:prSet/>
      <dgm:spPr/>
      <dgm:t>
        <a:bodyPr/>
        <a:lstStyle/>
        <a:p>
          <a:endParaRPr lang="ru-RU"/>
        </a:p>
      </dgm:t>
    </dgm:pt>
    <dgm:pt modelId="{690BC372-CD8F-4251-BBB2-3CA6BF35EF26}">
      <dgm:prSet phldrT="[Текст]"/>
      <dgm:spPr>
        <a:ln>
          <a:solidFill>
            <a:schemeClr val="accent1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r>
            <a:rPr lang="ru-RU" dirty="0"/>
            <a:t>стартовую диагностику;</a:t>
          </a:r>
        </a:p>
      </dgm:t>
    </dgm:pt>
    <dgm:pt modelId="{6F2451CA-FDD6-4740-B06C-6DECD1842711}" type="parTrans" cxnId="{921004FE-C748-4264-9E0A-E166476BFABA}">
      <dgm:prSet/>
      <dgm:spPr/>
      <dgm:t>
        <a:bodyPr/>
        <a:lstStyle/>
        <a:p>
          <a:endParaRPr lang="ru-RU"/>
        </a:p>
      </dgm:t>
    </dgm:pt>
    <dgm:pt modelId="{DA11FC97-CC63-4AC9-9D76-FFB5B2B2B004}" type="sibTrans" cxnId="{921004FE-C748-4264-9E0A-E166476BFABA}">
      <dgm:prSet/>
      <dgm:spPr/>
      <dgm:t>
        <a:bodyPr/>
        <a:lstStyle/>
        <a:p>
          <a:endParaRPr lang="ru-RU"/>
        </a:p>
      </dgm:t>
    </dgm:pt>
    <dgm:pt modelId="{E5BCC587-F4F9-4BFC-BB0D-4EB3595C2B9A}">
      <dgm:prSet phldrT="[Текст]"/>
      <dgm:spPr/>
      <dgm:t>
        <a:bodyPr/>
        <a:lstStyle/>
        <a:p>
          <a:r>
            <a:rPr lang="ru-RU" dirty="0"/>
            <a:t>Приказ </a:t>
          </a:r>
          <a:r>
            <a:rPr lang="ru-RU" dirty="0" err="1"/>
            <a:t>Минпросвещения</a:t>
          </a:r>
          <a:r>
            <a:rPr lang="ru-RU" dirty="0"/>
            <a:t> России от 18.05.2023 г. №371, п. 18.4. Внутренняя оценка включает:</a:t>
          </a:r>
        </a:p>
      </dgm:t>
    </dgm:pt>
    <dgm:pt modelId="{0F07B9E8-1232-40F6-9A79-42482639F708}" type="parTrans" cxnId="{4E50173B-CE9B-4F04-B210-EAD38531D5F0}">
      <dgm:prSet/>
      <dgm:spPr/>
      <dgm:t>
        <a:bodyPr/>
        <a:lstStyle/>
        <a:p>
          <a:endParaRPr lang="ru-RU"/>
        </a:p>
      </dgm:t>
    </dgm:pt>
    <dgm:pt modelId="{DEF71DB4-05E3-454F-AE96-782709AC59D8}" type="sibTrans" cxnId="{4E50173B-CE9B-4F04-B210-EAD38531D5F0}">
      <dgm:prSet/>
      <dgm:spPr/>
      <dgm:t>
        <a:bodyPr/>
        <a:lstStyle/>
        <a:p>
          <a:endParaRPr lang="ru-RU"/>
        </a:p>
      </dgm:t>
    </dgm:pt>
    <dgm:pt modelId="{6EE40FB9-4256-43BB-9936-279E7A9C78DF}">
      <dgm:prSet phldrT="[Текст]"/>
      <dgm:spPr>
        <a:ln>
          <a:solidFill>
            <a:schemeClr val="accent1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r>
            <a:rPr lang="ru-RU" dirty="0"/>
            <a:t>стартовую диагностику;</a:t>
          </a:r>
        </a:p>
      </dgm:t>
    </dgm:pt>
    <dgm:pt modelId="{3434423C-6D4D-4679-B861-814DEB8E10A3}" type="parTrans" cxnId="{60ED2638-F900-4730-A17E-AEADD520978C}">
      <dgm:prSet/>
      <dgm:spPr/>
      <dgm:t>
        <a:bodyPr/>
        <a:lstStyle/>
        <a:p>
          <a:endParaRPr lang="ru-RU"/>
        </a:p>
      </dgm:t>
    </dgm:pt>
    <dgm:pt modelId="{B4F68412-7C75-4237-8558-5DD4974C9C5C}" type="sibTrans" cxnId="{60ED2638-F900-4730-A17E-AEADD520978C}">
      <dgm:prSet/>
      <dgm:spPr/>
      <dgm:t>
        <a:bodyPr/>
        <a:lstStyle/>
        <a:p>
          <a:endParaRPr lang="ru-RU"/>
        </a:p>
      </dgm:t>
    </dgm:pt>
    <dgm:pt modelId="{B9942E56-FFEE-4F41-8EDA-41FED235EB41}">
      <dgm:prSet/>
      <dgm:spPr>
        <a:ln>
          <a:solidFill>
            <a:schemeClr val="accent1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r>
            <a:rPr lang="ru-RU" dirty="0"/>
            <a:t>стартовую диагностику;</a:t>
          </a:r>
        </a:p>
      </dgm:t>
    </dgm:pt>
    <dgm:pt modelId="{3B7B294F-6028-4B5A-BE70-58E7CB8E10E0}" type="parTrans" cxnId="{03BA55E5-0351-49E9-ABC4-E56B81284A20}">
      <dgm:prSet/>
      <dgm:spPr/>
      <dgm:t>
        <a:bodyPr/>
        <a:lstStyle/>
        <a:p>
          <a:endParaRPr lang="ru-RU"/>
        </a:p>
      </dgm:t>
    </dgm:pt>
    <dgm:pt modelId="{C12D2275-0226-4389-96B5-5E233D8151E5}" type="sibTrans" cxnId="{03BA55E5-0351-49E9-ABC4-E56B81284A20}">
      <dgm:prSet/>
      <dgm:spPr/>
      <dgm:t>
        <a:bodyPr/>
        <a:lstStyle/>
        <a:p>
          <a:endParaRPr lang="ru-RU"/>
        </a:p>
      </dgm:t>
    </dgm:pt>
    <dgm:pt modelId="{E228E24F-4214-4D00-AE7E-667623D0B0BB}">
      <dgm:prSet/>
      <dgm:spPr>
        <a:ln>
          <a:solidFill>
            <a:schemeClr val="accent1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r>
            <a:rPr lang="ru-RU" dirty="0"/>
            <a:t>текущую и тематическую оценки;</a:t>
          </a:r>
        </a:p>
      </dgm:t>
    </dgm:pt>
    <dgm:pt modelId="{B44B13F4-D04B-4B22-9B9C-183EF1377718}" type="parTrans" cxnId="{0B9D5ACE-1F2C-4FED-9538-1FAF442D8E22}">
      <dgm:prSet/>
      <dgm:spPr/>
      <dgm:t>
        <a:bodyPr/>
        <a:lstStyle/>
        <a:p>
          <a:endParaRPr lang="ru-RU"/>
        </a:p>
      </dgm:t>
    </dgm:pt>
    <dgm:pt modelId="{A44F5AA7-16E5-4AA8-8879-D76C954EFF47}" type="sibTrans" cxnId="{0B9D5ACE-1F2C-4FED-9538-1FAF442D8E22}">
      <dgm:prSet/>
      <dgm:spPr/>
      <dgm:t>
        <a:bodyPr/>
        <a:lstStyle/>
        <a:p>
          <a:endParaRPr lang="ru-RU"/>
        </a:p>
      </dgm:t>
    </dgm:pt>
    <dgm:pt modelId="{A1BAE320-FB59-490E-A06C-C0E574EF6DF4}">
      <dgm:prSet/>
      <dgm:spPr>
        <a:ln>
          <a:solidFill>
            <a:schemeClr val="accent1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r>
            <a:rPr lang="ru-RU" dirty="0"/>
            <a:t>итоговую оценку;</a:t>
          </a:r>
        </a:p>
      </dgm:t>
    </dgm:pt>
    <dgm:pt modelId="{BB6F1079-2456-4867-8C09-B649D9CC1BB2}" type="parTrans" cxnId="{E1D08A67-F261-48B9-8D9D-AD87048F0EC1}">
      <dgm:prSet/>
      <dgm:spPr/>
      <dgm:t>
        <a:bodyPr/>
        <a:lstStyle/>
        <a:p>
          <a:endParaRPr lang="ru-RU"/>
        </a:p>
      </dgm:t>
    </dgm:pt>
    <dgm:pt modelId="{92B86927-2690-4A9D-A109-C6D36BF0EDCC}" type="sibTrans" cxnId="{E1D08A67-F261-48B9-8D9D-AD87048F0EC1}">
      <dgm:prSet/>
      <dgm:spPr/>
      <dgm:t>
        <a:bodyPr/>
        <a:lstStyle/>
        <a:p>
          <a:endParaRPr lang="ru-RU"/>
        </a:p>
      </dgm:t>
    </dgm:pt>
    <dgm:pt modelId="{A3A1A6BB-B102-488B-8B4D-123361717BF9}">
      <dgm:prSet/>
      <dgm:spPr>
        <a:ln>
          <a:solidFill>
            <a:schemeClr val="accent1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r>
            <a:rPr lang="ru-RU" dirty="0"/>
            <a:t>промежуточную аттестацию;</a:t>
          </a:r>
        </a:p>
      </dgm:t>
    </dgm:pt>
    <dgm:pt modelId="{2585D2C1-8E69-43C9-B9F8-FA83A8146EBB}" type="parTrans" cxnId="{2263B909-93DC-41B6-BC3B-DD52C052A126}">
      <dgm:prSet/>
      <dgm:spPr/>
      <dgm:t>
        <a:bodyPr/>
        <a:lstStyle/>
        <a:p>
          <a:endParaRPr lang="ru-RU"/>
        </a:p>
      </dgm:t>
    </dgm:pt>
    <dgm:pt modelId="{51879216-3AD6-4955-9855-C4428D2ED793}" type="sibTrans" cxnId="{2263B909-93DC-41B6-BC3B-DD52C052A126}">
      <dgm:prSet/>
      <dgm:spPr/>
      <dgm:t>
        <a:bodyPr/>
        <a:lstStyle/>
        <a:p>
          <a:endParaRPr lang="ru-RU"/>
        </a:p>
      </dgm:t>
    </dgm:pt>
    <dgm:pt modelId="{57505FEC-D469-4EAE-A50D-0C27870B2CC6}">
      <dgm:prSet/>
      <dgm:spPr>
        <a:ln>
          <a:solidFill>
            <a:schemeClr val="accent1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r>
            <a:rPr lang="ru-RU" dirty="0"/>
            <a:t>психолого-педагогическое наблюдение;</a:t>
          </a:r>
        </a:p>
      </dgm:t>
    </dgm:pt>
    <dgm:pt modelId="{A2416C07-EF9C-4834-8F9F-4E8923532944}" type="parTrans" cxnId="{4AA90EE5-A8B4-44FD-995B-3DA4EF3F110D}">
      <dgm:prSet/>
      <dgm:spPr/>
      <dgm:t>
        <a:bodyPr/>
        <a:lstStyle/>
        <a:p>
          <a:endParaRPr lang="ru-RU"/>
        </a:p>
      </dgm:t>
    </dgm:pt>
    <dgm:pt modelId="{571FBA3F-4958-445F-A392-E5ABC9071617}" type="sibTrans" cxnId="{4AA90EE5-A8B4-44FD-995B-3DA4EF3F110D}">
      <dgm:prSet/>
      <dgm:spPr/>
      <dgm:t>
        <a:bodyPr/>
        <a:lstStyle/>
        <a:p>
          <a:endParaRPr lang="ru-RU"/>
        </a:p>
      </dgm:t>
    </dgm:pt>
    <dgm:pt modelId="{046EF69C-3DA3-4607-BA93-7A097A9CD279}">
      <dgm:prSet/>
      <dgm:spPr>
        <a:ln>
          <a:solidFill>
            <a:schemeClr val="accent1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r>
            <a:rPr lang="ru-RU" dirty="0"/>
            <a:t>внутренний мониторинг образовательных достижений обучающихся.</a:t>
          </a:r>
        </a:p>
      </dgm:t>
    </dgm:pt>
    <dgm:pt modelId="{EB76C312-F353-40A9-B874-7B511AD6175D}" type="parTrans" cxnId="{FA34DC04-3643-4C9B-B107-579CF6059F3F}">
      <dgm:prSet/>
      <dgm:spPr/>
      <dgm:t>
        <a:bodyPr/>
        <a:lstStyle/>
        <a:p>
          <a:endParaRPr lang="ru-RU"/>
        </a:p>
      </dgm:t>
    </dgm:pt>
    <dgm:pt modelId="{8198455E-0C40-4BA6-8E73-9C5358766C11}" type="sibTrans" cxnId="{FA34DC04-3643-4C9B-B107-579CF6059F3F}">
      <dgm:prSet/>
      <dgm:spPr/>
      <dgm:t>
        <a:bodyPr/>
        <a:lstStyle/>
        <a:p>
          <a:endParaRPr lang="ru-RU"/>
        </a:p>
      </dgm:t>
    </dgm:pt>
    <dgm:pt modelId="{0CB56D0B-698C-4407-A2C4-53E05D4D4E12}">
      <dgm:prSet/>
      <dgm:spPr>
        <a:ln>
          <a:solidFill>
            <a:schemeClr val="accent1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r>
            <a:rPr lang="ru-RU" dirty="0"/>
            <a:t>текущую и тематическую оценки;</a:t>
          </a:r>
        </a:p>
      </dgm:t>
    </dgm:pt>
    <dgm:pt modelId="{68201875-4D05-43B1-BC88-6A75B227E4D2}" type="parTrans" cxnId="{900E571B-F4C3-43CB-9A95-7768BF7D48B1}">
      <dgm:prSet/>
      <dgm:spPr/>
      <dgm:t>
        <a:bodyPr/>
        <a:lstStyle/>
        <a:p>
          <a:endParaRPr lang="ru-RU"/>
        </a:p>
      </dgm:t>
    </dgm:pt>
    <dgm:pt modelId="{C3CE66BE-472A-40FA-B32A-8E9CAA901F57}" type="sibTrans" cxnId="{900E571B-F4C3-43CB-9A95-7768BF7D48B1}">
      <dgm:prSet/>
      <dgm:spPr/>
      <dgm:t>
        <a:bodyPr/>
        <a:lstStyle/>
        <a:p>
          <a:endParaRPr lang="ru-RU"/>
        </a:p>
      </dgm:t>
    </dgm:pt>
    <dgm:pt modelId="{FD78630A-CA41-4920-863B-291878485911}">
      <dgm:prSet/>
      <dgm:spPr>
        <a:ln>
          <a:solidFill>
            <a:schemeClr val="accent1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r>
            <a:rPr lang="ru-RU" dirty="0"/>
            <a:t>итоговую оценку;</a:t>
          </a:r>
        </a:p>
      </dgm:t>
    </dgm:pt>
    <dgm:pt modelId="{619D0DB2-07F7-4767-89D7-78C2D4094AA3}" type="parTrans" cxnId="{E6BD98CF-F1E7-4081-BBE8-5DC7092AC862}">
      <dgm:prSet/>
      <dgm:spPr/>
      <dgm:t>
        <a:bodyPr/>
        <a:lstStyle/>
        <a:p>
          <a:endParaRPr lang="ru-RU"/>
        </a:p>
      </dgm:t>
    </dgm:pt>
    <dgm:pt modelId="{DD32A06E-F68C-4051-8E37-49890A7A80EF}" type="sibTrans" cxnId="{E6BD98CF-F1E7-4081-BBE8-5DC7092AC862}">
      <dgm:prSet/>
      <dgm:spPr/>
      <dgm:t>
        <a:bodyPr/>
        <a:lstStyle/>
        <a:p>
          <a:endParaRPr lang="ru-RU"/>
        </a:p>
      </dgm:t>
    </dgm:pt>
    <dgm:pt modelId="{7DFB9AD9-8059-4C56-AF9D-DC43D045AEAB}">
      <dgm:prSet/>
      <dgm:spPr>
        <a:ln>
          <a:solidFill>
            <a:schemeClr val="accent1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r>
            <a:rPr lang="ru-RU" dirty="0"/>
            <a:t>промежуточную аттестацию;</a:t>
          </a:r>
        </a:p>
      </dgm:t>
    </dgm:pt>
    <dgm:pt modelId="{10A63D4F-5A69-4578-8015-E0D6CA3FCB63}" type="parTrans" cxnId="{F9874E71-2C52-40F3-B935-0ED5A4576193}">
      <dgm:prSet/>
      <dgm:spPr/>
      <dgm:t>
        <a:bodyPr/>
        <a:lstStyle/>
        <a:p>
          <a:endParaRPr lang="ru-RU"/>
        </a:p>
      </dgm:t>
    </dgm:pt>
    <dgm:pt modelId="{7B0A0BDF-A739-4077-B87F-1AB6889A5E3B}" type="sibTrans" cxnId="{F9874E71-2C52-40F3-B935-0ED5A4576193}">
      <dgm:prSet/>
      <dgm:spPr/>
      <dgm:t>
        <a:bodyPr/>
        <a:lstStyle/>
        <a:p>
          <a:endParaRPr lang="ru-RU"/>
        </a:p>
      </dgm:t>
    </dgm:pt>
    <dgm:pt modelId="{A421BCA7-9FD0-4A02-9645-50019468848B}">
      <dgm:prSet/>
      <dgm:spPr>
        <a:ln>
          <a:solidFill>
            <a:schemeClr val="accent1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r>
            <a:rPr lang="ru-RU" dirty="0"/>
            <a:t>психолого-педагогическое наблюдение;</a:t>
          </a:r>
        </a:p>
      </dgm:t>
    </dgm:pt>
    <dgm:pt modelId="{4034C5CB-2B01-499F-B8EB-60AE9B09A1A8}" type="parTrans" cxnId="{1280714D-3EE9-4A29-814E-BDDCD471FF14}">
      <dgm:prSet/>
      <dgm:spPr/>
      <dgm:t>
        <a:bodyPr/>
        <a:lstStyle/>
        <a:p>
          <a:endParaRPr lang="ru-RU"/>
        </a:p>
      </dgm:t>
    </dgm:pt>
    <dgm:pt modelId="{8141CCCE-FFA8-4280-9F83-28D871D1F384}" type="sibTrans" cxnId="{1280714D-3EE9-4A29-814E-BDDCD471FF14}">
      <dgm:prSet/>
      <dgm:spPr/>
      <dgm:t>
        <a:bodyPr/>
        <a:lstStyle/>
        <a:p>
          <a:endParaRPr lang="ru-RU"/>
        </a:p>
      </dgm:t>
    </dgm:pt>
    <dgm:pt modelId="{CFE772D6-8A5F-44E5-B87F-FC7ABB9E8CBA}">
      <dgm:prSet/>
      <dgm:spPr>
        <a:ln>
          <a:solidFill>
            <a:schemeClr val="accent1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r>
            <a:rPr lang="ru-RU" dirty="0"/>
            <a:t>внутренний мониторинг образовательных достижений </a:t>
          </a:r>
          <a:r>
            <a:rPr lang="ru-RU" dirty="0" smtClean="0"/>
            <a:t>обучающихся.</a:t>
          </a:r>
          <a:endParaRPr lang="ru-RU" dirty="0"/>
        </a:p>
      </dgm:t>
    </dgm:pt>
    <dgm:pt modelId="{27C3251E-992F-46D2-884B-FBB1F62414C2}" type="parTrans" cxnId="{3A06D5EC-243A-4E44-A499-0E06564F3640}">
      <dgm:prSet/>
      <dgm:spPr/>
      <dgm:t>
        <a:bodyPr/>
        <a:lstStyle/>
        <a:p>
          <a:endParaRPr lang="ru-RU"/>
        </a:p>
      </dgm:t>
    </dgm:pt>
    <dgm:pt modelId="{53BF93EB-C109-4CD0-B5C7-BC0DB9FBCCE6}" type="sibTrans" cxnId="{3A06D5EC-243A-4E44-A499-0E06564F3640}">
      <dgm:prSet/>
      <dgm:spPr/>
      <dgm:t>
        <a:bodyPr/>
        <a:lstStyle/>
        <a:p>
          <a:endParaRPr lang="ru-RU"/>
        </a:p>
      </dgm:t>
    </dgm:pt>
    <dgm:pt modelId="{472F1542-2C1A-4C83-90CF-F9C535D8AC6B}">
      <dgm:prSet/>
      <dgm:spPr>
        <a:ln>
          <a:solidFill>
            <a:schemeClr val="accent1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r>
            <a:rPr lang="ru-RU" dirty="0"/>
            <a:t>текущую и тематическую оценки;</a:t>
          </a:r>
        </a:p>
      </dgm:t>
    </dgm:pt>
    <dgm:pt modelId="{1A760560-B98E-4666-9B4E-204D689C60A6}" type="parTrans" cxnId="{137D1C86-2D18-4D2B-A6A2-8115076D668B}">
      <dgm:prSet/>
      <dgm:spPr/>
      <dgm:t>
        <a:bodyPr/>
        <a:lstStyle/>
        <a:p>
          <a:endParaRPr lang="ru-RU"/>
        </a:p>
      </dgm:t>
    </dgm:pt>
    <dgm:pt modelId="{6A6816F8-ECB2-49BF-8EBF-526F124AA4B6}" type="sibTrans" cxnId="{137D1C86-2D18-4D2B-A6A2-8115076D668B}">
      <dgm:prSet/>
      <dgm:spPr/>
      <dgm:t>
        <a:bodyPr/>
        <a:lstStyle/>
        <a:p>
          <a:endParaRPr lang="ru-RU"/>
        </a:p>
      </dgm:t>
    </dgm:pt>
    <dgm:pt modelId="{94C8D29E-54CF-4237-A1B2-DA55EC1DA047}">
      <dgm:prSet/>
      <dgm:spPr>
        <a:ln>
          <a:solidFill>
            <a:schemeClr val="accent1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r>
            <a:rPr lang="ru-RU" dirty="0"/>
            <a:t>итоговую оценку;</a:t>
          </a:r>
        </a:p>
      </dgm:t>
    </dgm:pt>
    <dgm:pt modelId="{DFDD51E8-575D-4A67-AF96-CEFF4506DE4B}" type="parTrans" cxnId="{F63218C6-1631-4C2B-AAEC-784EF80AE520}">
      <dgm:prSet/>
      <dgm:spPr/>
      <dgm:t>
        <a:bodyPr/>
        <a:lstStyle/>
        <a:p>
          <a:endParaRPr lang="ru-RU"/>
        </a:p>
      </dgm:t>
    </dgm:pt>
    <dgm:pt modelId="{3D611A51-C31D-45DC-BEFD-9CD0EB07212E}" type="sibTrans" cxnId="{F63218C6-1631-4C2B-AAEC-784EF80AE520}">
      <dgm:prSet/>
      <dgm:spPr/>
      <dgm:t>
        <a:bodyPr/>
        <a:lstStyle/>
        <a:p>
          <a:endParaRPr lang="ru-RU"/>
        </a:p>
      </dgm:t>
    </dgm:pt>
    <dgm:pt modelId="{EB19249D-99E0-4160-BCEE-5BF372BB564C}">
      <dgm:prSet/>
      <dgm:spPr>
        <a:ln>
          <a:solidFill>
            <a:schemeClr val="accent1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r>
            <a:rPr lang="ru-RU" dirty="0"/>
            <a:t>промежуточную аттестацию;</a:t>
          </a:r>
        </a:p>
      </dgm:t>
    </dgm:pt>
    <dgm:pt modelId="{A42E1E10-3C92-4F78-A178-0BB165457712}" type="parTrans" cxnId="{D8592EC4-E293-4B8A-B264-7E0AAAFA4AD1}">
      <dgm:prSet/>
      <dgm:spPr/>
      <dgm:t>
        <a:bodyPr/>
        <a:lstStyle/>
        <a:p>
          <a:endParaRPr lang="ru-RU"/>
        </a:p>
      </dgm:t>
    </dgm:pt>
    <dgm:pt modelId="{01BE03A4-2821-42E2-A81B-D598F8819AFD}" type="sibTrans" cxnId="{D8592EC4-E293-4B8A-B264-7E0AAAFA4AD1}">
      <dgm:prSet/>
      <dgm:spPr/>
      <dgm:t>
        <a:bodyPr/>
        <a:lstStyle/>
        <a:p>
          <a:endParaRPr lang="ru-RU"/>
        </a:p>
      </dgm:t>
    </dgm:pt>
    <dgm:pt modelId="{52645025-EC94-4EB9-B44F-953A5D5567F3}">
      <dgm:prSet/>
      <dgm:spPr>
        <a:ln>
          <a:solidFill>
            <a:schemeClr val="accent1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r>
            <a:rPr lang="ru-RU" dirty="0"/>
            <a:t>психолого-педагогическое наблюдение;</a:t>
          </a:r>
        </a:p>
      </dgm:t>
    </dgm:pt>
    <dgm:pt modelId="{6858BD2A-EC78-4B5F-9229-8BEA83038B9F}" type="parTrans" cxnId="{51DC544C-A655-4990-93C7-0E67326CE07D}">
      <dgm:prSet/>
      <dgm:spPr/>
      <dgm:t>
        <a:bodyPr/>
        <a:lstStyle/>
        <a:p>
          <a:endParaRPr lang="ru-RU"/>
        </a:p>
      </dgm:t>
    </dgm:pt>
    <dgm:pt modelId="{5594562D-CC18-4F48-A180-E1006A2F9701}" type="sibTrans" cxnId="{51DC544C-A655-4990-93C7-0E67326CE07D}">
      <dgm:prSet/>
      <dgm:spPr/>
      <dgm:t>
        <a:bodyPr/>
        <a:lstStyle/>
        <a:p>
          <a:endParaRPr lang="ru-RU"/>
        </a:p>
      </dgm:t>
    </dgm:pt>
    <dgm:pt modelId="{53EECF7E-21EE-4A9B-B1F9-73D80E7B95EC}">
      <dgm:prSet/>
      <dgm:spPr>
        <a:ln>
          <a:solidFill>
            <a:schemeClr val="accent1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r>
            <a:rPr lang="ru-RU" dirty="0"/>
            <a:t>внутренний мониторинг образовательных достижений обучающихся.</a:t>
          </a:r>
        </a:p>
      </dgm:t>
    </dgm:pt>
    <dgm:pt modelId="{A3289AE3-2132-45FC-AF1A-C964DD6BEDBE}" type="parTrans" cxnId="{8FBCD623-D49B-4CCF-B878-528B207C06C5}">
      <dgm:prSet/>
      <dgm:spPr/>
      <dgm:t>
        <a:bodyPr/>
        <a:lstStyle/>
        <a:p>
          <a:endParaRPr lang="ru-RU"/>
        </a:p>
      </dgm:t>
    </dgm:pt>
    <dgm:pt modelId="{53BF6B01-763E-496C-B9D3-953B2484DEB7}" type="sibTrans" cxnId="{8FBCD623-D49B-4CCF-B878-528B207C06C5}">
      <dgm:prSet/>
      <dgm:spPr/>
      <dgm:t>
        <a:bodyPr/>
        <a:lstStyle/>
        <a:p>
          <a:endParaRPr lang="ru-RU"/>
        </a:p>
      </dgm:t>
    </dgm:pt>
    <dgm:pt modelId="{5B4DA8E4-F4D1-4BB3-A1A4-78A367D590B2}" type="pres">
      <dgm:prSet presAssocID="{CB8637F1-0B8C-40CB-A7DA-834CE2CCDF3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1FDFC9D-52F0-4E8A-B14D-3049C81A5F6C}" type="pres">
      <dgm:prSet presAssocID="{48B1672B-40E6-4A18-8280-84800F567308}" presName="composite" presStyleCnt="0"/>
      <dgm:spPr/>
    </dgm:pt>
    <dgm:pt modelId="{3C85337F-BA2A-409C-BD07-B5596489E3BB}" type="pres">
      <dgm:prSet presAssocID="{48B1672B-40E6-4A18-8280-84800F567308}" presName="parTx" presStyleLbl="alignNode1" presStyleIdx="0" presStyleCnt="3" custLinFactNeighborX="5198" custLinFactNeighborY="-315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147E6D-D1C6-428D-A638-24D3E2CCC687}" type="pres">
      <dgm:prSet presAssocID="{48B1672B-40E6-4A18-8280-84800F567308}" presName="desTx" presStyleLbl="alignAccFollowNode1" presStyleIdx="0" presStyleCnt="3" custScaleY="94683" custLinFactNeighborX="4765" custLinFactNeighborY="-23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435008-AA39-4B27-AD0E-A41DB534713E}" type="pres">
      <dgm:prSet presAssocID="{873FD29F-23D4-45AE-A026-06FCA62D59D7}" presName="space" presStyleCnt="0"/>
      <dgm:spPr/>
    </dgm:pt>
    <dgm:pt modelId="{AEBF1262-ADC3-4710-BB35-2D3918D3445C}" type="pres">
      <dgm:prSet presAssocID="{7D65EB95-F7D2-46F2-96A3-088B3C3D56C2}" presName="composite" presStyleCnt="0"/>
      <dgm:spPr/>
    </dgm:pt>
    <dgm:pt modelId="{4236C085-1735-4D61-8113-8EF0F9692DA1}" type="pres">
      <dgm:prSet presAssocID="{7D65EB95-F7D2-46F2-96A3-088B3C3D56C2}" presName="parTx" presStyleLbl="alignNode1" presStyleIdx="1" presStyleCnt="3" custLinFactNeighborX="5198" custLinFactNeighborY="-315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FE76C3-99AC-410A-BBA5-DA5155CBD311}" type="pres">
      <dgm:prSet presAssocID="{7D65EB95-F7D2-46F2-96A3-088B3C3D56C2}" presName="desTx" presStyleLbl="alignAccFollowNode1" presStyleIdx="1" presStyleCnt="3" custScaleY="89276" custLinFactNeighborX="6063" custLinFactNeighborY="-47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D60974-3531-4E0B-B93E-B8B65AF27C41}" type="pres">
      <dgm:prSet presAssocID="{6BF19BA0-7EF4-4745-BB70-6D1E918606F0}" presName="space" presStyleCnt="0"/>
      <dgm:spPr/>
    </dgm:pt>
    <dgm:pt modelId="{602B7F10-E905-42ED-845C-9400D2CE32F9}" type="pres">
      <dgm:prSet presAssocID="{E5BCC587-F4F9-4BFC-BB0D-4EB3595C2B9A}" presName="composite" presStyleCnt="0"/>
      <dgm:spPr/>
    </dgm:pt>
    <dgm:pt modelId="{7F7496C2-BBA3-4495-B4B4-EB6E1998D877}" type="pres">
      <dgm:prSet presAssocID="{E5BCC587-F4F9-4BFC-BB0D-4EB3595C2B9A}" presName="parTx" presStyleLbl="alignNode1" presStyleIdx="2" presStyleCnt="3" custLinFactNeighborX="5198" custLinFactNeighborY="-315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A7978E-56FB-41FF-97B3-196D21C16322}" type="pres">
      <dgm:prSet presAssocID="{E5BCC587-F4F9-4BFC-BB0D-4EB3595C2B9A}" presName="desTx" presStyleLbl="alignAccFollowNode1" presStyleIdx="2" presStyleCnt="3" custScaleY="92731" custLinFactNeighborX="1400" custLinFactNeighborY="-15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6809041-3B7A-4067-90D6-7CADA63296BD}" type="presOf" srcId="{E228E24F-4214-4D00-AE7E-667623D0B0BB}" destId="{B1147E6D-D1C6-428D-A638-24D3E2CCC687}" srcOrd="0" destOrd="1" presId="urn:microsoft.com/office/officeart/2005/8/layout/hList1"/>
    <dgm:cxn modelId="{03BA55E5-0351-49E9-ABC4-E56B81284A20}" srcId="{48B1672B-40E6-4A18-8280-84800F567308}" destId="{B9942E56-FFEE-4F41-8EDA-41FED235EB41}" srcOrd="0" destOrd="0" parTransId="{3B7B294F-6028-4B5A-BE70-58E7CB8E10E0}" sibTransId="{C12D2275-0226-4389-96B5-5E233D8151E5}"/>
    <dgm:cxn modelId="{0B9D5ACE-1F2C-4FED-9538-1FAF442D8E22}" srcId="{48B1672B-40E6-4A18-8280-84800F567308}" destId="{E228E24F-4214-4D00-AE7E-667623D0B0BB}" srcOrd="1" destOrd="0" parTransId="{B44B13F4-D04B-4B22-9B9C-183EF1377718}" sibTransId="{A44F5AA7-16E5-4AA8-8879-D76C954EFF47}"/>
    <dgm:cxn modelId="{0A71B82F-6167-4A0C-84D5-849F0D437EF3}" type="presOf" srcId="{E5BCC587-F4F9-4BFC-BB0D-4EB3595C2B9A}" destId="{7F7496C2-BBA3-4495-B4B4-EB6E1998D877}" srcOrd="0" destOrd="0" presId="urn:microsoft.com/office/officeart/2005/8/layout/hList1"/>
    <dgm:cxn modelId="{949D3DBB-2663-4F21-885D-F6FE509197AB}" type="presOf" srcId="{CB8637F1-0B8C-40CB-A7DA-834CE2CCDF36}" destId="{5B4DA8E4-F4D1-4BB3-A1A4-78A367D590B2}" srcOrd="0" destOrd="0" presId="urn:microsoft.com/office/officeart/2005/8/layout/hList1"/>
    <dgm:cxn modelId="{2263B909-93DC-41B6-BC3B-DD52C052A126}" srcId="{48B1672B-40E6-4A18-8280-84800F567308}" destId="{A3A1A6BB-B102-488B-8B4D-123361717BF9}" srcOrd="3" destOrd="0" parTransId="{2585D2C1-8E69-43C9-B9F8-FA83A8146EBB}" sibTransId="{51879216-3AD6-4955-9855-C4428D2ED793}"/>
    <dgm:cxn modelId="{87D425FB-0685-4967-A5F2-5E31628BB8D6}" type="presOf" srcId="{A1BAE320-FB59-490E-A06C-C0E574EF6DF4}" destId="{B1147E6D-D1C6-428D-A638-24D3E2CCC687}" srcOrd="0" destOrd="2" presId="urn:microsoft.com/office/officeart/2005/8/layout/hList1"/>
    <dgm:cxn modelId="{74C8EF5A-845C-4B18-8834-45C9AE9F17FF}" type="presOf" srcId="{CFE772D6-8A5F-44E5-B87F-FC7ABB9E8CBA}" destId="{97FE76C3-99AC-410A-BBA5-DA5155CBD311}" srcOrd="0" destOrd="5" presId="urn:microsoft.com/office/officeart/2005/8/layout/hList1"/>
    <dgm:cxn modelId="{EE2331BC-E665-4DF9-9B69-A5083A2F4A06}" srcId="{CB8637F1-0B8C-40CB-A7DA-834CE2CCDF36}" destId="{48B1672B-40E6-4A18-8280-84800F567308}" srcOrd="0" destOrd="0" parTransId="{43534077-C8A7-4CF0-A201-C229444679E7}" sibTransId="{873FD29F-23D4-45AE-A026-06FCA62D59D7}"/>
    <dgm:cxn modelId="{60ED2638-F900-4730-A17E-AEADD520978C}" srcId="{E5BCC587-F4F9-4BFC-BB0D-4EB3595C2B9A}" destId="{6EE40FB9-4256-43BB-9936-279E7A9C78DF}" srcOrd="0" destOrd="0" parTransId="{3434423C-6D4D-4679-B861-814DEB8E10A3}" sibTransId="{B4F68412-7C75-4237-8558-5DD4974C9C5C}"/>
    <dgm:cxn modelId="{4E3EF525-A239-48B1-9980-0AC6AF8BEB19}" type="presOf" srcId="{52645025-EC94-4EB9-B44F-953A5D5567F3}" destId="{1FA7978E-56FB-41FF-97B3-196D21C16322}" srcOrd="0" destOrd="4" presId="urn:microsoft.com/office/officeart/2005/8/layout/hList1"/>
    <dgm:cxn modelId="{900E571B-F4C3-43CB-9A95-7768BF7D48B1}" srcId="{7D65EB95-F7D2-46F2-96A3-088B3C3D56C2}" destId="{0CB56D0B-698C-4407-A2C4-53E05D4D4E12}" srcOrd="1" destOrd="0" parTransId="{68201875-4D05-43B1-BC88-6A75B227E4D2}" sibTransId="{C3CE66BE-472A-40FA-B32A-8E9CAA901F57}"/>
    <dgm:cxn modelId="{4AA90EE5-A8B4-44FD-995B-3DA4EF3F110D}" srcId="{48B1672B-40E6-4A18-8280-84800F567308}" destId="{57505FEC-D469-4EAE-A50D-0C27870B2CC6}" srcOrd="4" destOrd="0" parTransId="{A2416C07-EF9C-4834-8F9F-4E8923532944}" sibTransId="{571FBA3F-4958-445F-A392-E5ABC9071617}"/>
    <dgm:cxn modelId="{106AA159-6FDA-476D-883A-074B86D9835D}" type="presOf" srcId="{0CB56D0B-698C-4407-A2C4-53E05D4D4E12}" destId="{97FE76C3-99AC-410A-BBA5-DA5155CBD311}" srcOrd="0" destOrd="1" presId="urn:microsoft.com/office/officeart/2005/8/layout/hList1"/>
    <dgm:cxn modelId="{20F9F8AF-9358-47F8-B47F-FA0F37A4EF66}" type="presOf" srcId="{94C8D29E-54CF-4237-A1B2-DA55EC1DA047}" destId="{1FA7978E-56FB-41FF-97B3-196D21C16322}" srcOrd="0" destOrd="2" presId="urn:microsoft.com/office/officeart/2005/8/layout/hList1"/>
    <dgm:cxn modelId="{BCD6F489-33CE-402D-8E33-6E86A9F1C80D}" type="presOf" srcId="{57505FEC-D469-4EAE-A50D-0C27870B2CC6}" destId="{B1147E6D-D1C6-428D-A638-24D3E2CCC687}" srcOrd="0" destOrd="4" presId="urn:microsoft.com/office/officeart/2005/8/layout/hList1"/>
    <dgm:cxn modelId="{37120C62-9E36-437C-BF6A-84B070BCDBE0}" type="presOf" srcId="{FD78630A-CA41-4920-863B-291878485911}" destId="{97FE76C3-99AC-410A-BBA5-DA5155CBD311}" srcOrd="0" destOrd="2" presId="urn:microsoft.com/office/officeart/2005/8/layout/hList1"/>
    <dgm:cxn modelId="{1AFB3756-8391-4282-883F-CAACDE5F8F09}" type="presOf" srcId="{A3A1A6BB-B102-488B-8B4D-123361717BF9}" destId="{B1147E6D-D1C6-428D-A638-24D3E2CCC687}" srcOrd="0" destOrd="3" presId="urn:microsoft.com/office/officeart/2005/8/layout/hList1"/>
    <dgm:cxn modelId="{F63218C6-1631-4C2B-AAEC-784EF80AE520}" srcId="{E5BCC587-F4F9-4BFC-BB0D-4EB3595C2B9A}" destId="{94C8D29E-54CF-4237-A1B2-DA55EC1DA047}" srcOrd="2" destOrd="0" parTransId="{DFDD51E8-575D-4A67-AF96-CEFF4506DE4B}" sibTransId="{3D611A51-C31D-45DC-BEFD-9CD0EB07212E}"/>
    <dgm:cxn modelId="{51DC544C-A655-4990-93C7-0E67326CE07D}" srcId="{E5BCC587-F4F9-4BFC-BB0D-4EB3595C2B9A}" destId="{52645025-EC94-4EB9-B44F-953A5D5567F3}" srcOrd="4" destOrd="0" parTransId="{6858BD2A-EC78-4B5F-9229-8BEA83038B9F}" sibTransId="{5594562D-CC18-4F48-A180-E1006A2F9701}"/>
    <dgm:cxn modelId="{09521D4D-17D0-4FB0-9C04-EDC688E7FBCB}" srcId="{CB8637F1-0B8C-40CB-A7DA-834CE2CCDF36}" destId="{7D65EB95-F7D2-46F2-96A3-088B3C3D56C2}" srcOrd="1" destOrd="0" parTransId="{FB1C5644-88C2-4BB9-B77F-27DE546E37A8}" sibTransId="{6BF19BA0-7EF4-4745-BB70-6D1E918606F0}"/>
    <dgm:cxn modelId="{44755C15-E6F6-4F3C-BD4B-84F74C7EE88A}" type="presOf" srcId="{7D65EB95-F7D2-46F2-96A3-088B3C3D56C2}" destId="{4236C085-1735-4D61-8113-8EF0F9692DA1}" srcOrd="0" destOrd="0" presId="urn:microsoft.com/office/officeart/2005/8/layout/hList1"/>
    <dgm:cxn modelId="{1AF9D60E-0CE1-4E52-90EE-A9A96829489A}" type="presOf" srcId="{6EE40FB9-4256-43BB-9936-279E7A9C78DF}" destId="{1FA7978E-56FB-41FF-97B3-196D21C16322}" srcOrd="0" destOrd="0" presId="urn:microsoft.com/office/officeart/2005/8/layout/hList1"/>
    <dgm:cxn modelId="{D909945C-A22E-4B3D-B195-0F0A13CE6618}" type="presOf" srcId="{A421BCA7-9FD0-4A02-9645-50019468848B}" destId="{97FE76C3-99AC-410A-BBA5-DA5155CBD311}" srcOrd="0" destOrd="4" presId="urn:microsoft.com/office/officeart/2005/8/layout/hList1"/>
    <dgm:cxn modelId="{299B04DD-6230-46A0-B0A7-69AE7068CA11}" type="presOf" srcId="{EB19249D-99E0-4160-BCEE-5BF372BB564C}" destId="{1FA7978E-56FB-41FF-97B3-196D21C16322}" srcOrd="0" destOrd="3" presId="urn:microsoft.com/office/officeart/2005/8/layout/hList1"/>
    <dgm:cxn modelId="{0D2E6775-6119-4833-888E-BB5ACBD0DE11}" type="presOf" srcId="{046EF69C-3DA3-4607-BA93-7A097A9CD279}" destId="{B1147E6D-D1C6-428D-A638-24D3E2CCC687}" srcOrd="0" destOrd="5" presId="urn:microsoft.com/office/officeart/2005/8/layout/hList1"/>
    <dgm:cxn modelId="{0E6FA0FF-4306-432C-895B-59D7F3F65676}" type="presOf" srcId="{472F1542-2C1A-4C83-90CF-F9C535D8AC6B}" destId="{1FA7978E-56FB-41FF-97B3-196D21C16322}" srcOrd="0" destOrd="1" presId="urn:microsoft.com/office/officeart/2005/8/layout/hList1"/>
    <dgm:cxn modelId="{E1D08A67-F261-48B9-8D9D-AD87048F0EC1}" srcId="{48B1672B-40E6-4A18-8280-84800F567308}" destId="{A1BAE320-FB59-490E-A06C-C0E574EF6DF4}" srcOrd="2" destOrd="0" parTransId="{BB6F1079-2456-4867-8C09-B649D9CC1BB2}" sibTransId="{92B86927-2690-4A9D-A109-C6D36BF0EDCC}"/>
    <dgm:cxn modelId="{1280714D-3EE9-4A29-814E-BDDCD471FF14}" srcId="{7D65EB95-F7D2-46F2-96A3-088B3C3D56C2}" destId="{A421BCA7-9FD0-4A02-9645-50019468848B}" srcOrd="4" destOrd="0" parTransId="{4034C5CB-2B01-499F-B8EB-60AE9B09A1A8}" sibTransId="{8141CCCE-FFA8-4280-9F83-28D871D1F384}"/>
    <dgm:cxn modelId="{E8EC5195-9E39-4602-86A7-BA0365DB2590}" type="presOf" srcId="{7DFB9AD9-8059-4C56-AF9D-DC43D045AEAB}" destId="{97FE76C3-99AC-410A-BBA5-DA5155CBD311}" srcOrd="0" destOrd="3" presId="urn:microsoft.com/office/officeart/2005/8/layout/hList1"/>
    <dgm:cxn modelId="{137D1C86-2D18-4D2B-A6A2-8115076D668B}" srcId="{E5BCC587-F4F9-4BFC-BB0D-4EB3595C2B9A}" destId="{472F1542-2C1A-4C83-90CF-F9C535D8AC6B}" srcOrd="1" destOrd="0" parTransId="{1A760560-B98E-4666-9B4E-204D689C60A6}" sibTransId="{6A6816F8-ECB2-49BF-8EBF-526F124AA4B6}"/>
    <dgm:cxn modelId="{73F1285D-2253-4C78-8ECA-02180191F26C}" type="presOf" srcId="{B9942E56-FFEE-4F41-8EDA-41FED235EB41}" destId="{B1147E6D-D1C6-428D-A638-24D3E2CCC687}" srcOrd="0" destOrd="0" presId="urn:microsoft.com/office/officeart/2005/8/layout/hList1"/>
    <dgm:cxn modelId="{4A513388-0447-4CD1-86B4-9BA8AC580122}" type="presOf" srcId="{690BC372-CD8F-4251-BBB2-3CA6BF35EF26}" destId="{97FE76C3-99AC-410A-BBA5-DA5155CBD311}" srcOrd="0" destOrd="0" presId="urn:microsoft.com/office/officeart/2005/8/layout/hList1"/>
    <dgm:cxn modelId="{5632C1F4-F1DC-4880-ACCE-ED6BCF2D3304}" type="presOf" srcId="{53EECF7E-21EE-4A9B-B1F9-73D80E7B95EC}" destId="{1FA7978E-56FB-41FF-97B3-196D21C16322}" srcOrd="0" destOrd="5" presId="urn:microsoft.com/office/officeart/2005/8/layout/hList1"/>
    <dgm:cxn modelId="{FA34DC04-3643-4C9B-B107-579CF6059F3F}" srcId="{48B1672B-40E6-4A18-8280-84800F567308}" destId="{046EF69C-3DA3-4607-BA93-7A097A9CD279}" srcOrd="5" destOrd="0" parTransId="{EB76C312-F353-40A9-B874-7B511AD6175D}" sibTransId="{8198455E-0C40-4BA6-8E73-9C5358766C11}"/>
    <dgm:cxn modelId="{D8592EC4-E293-4B8A-B264-7E0AAAFA4AD1}" srcId="{E5BCC587-F4F9-4BFC-BB0D-4EB3595C2B9A}" destId="{EB19249D-99E0-4160-BCEE-5BF372BB564C}" srcOrd="3" destOrd="0" parTransId="{A42E1E10-3C92-4F78-A178-0BB165457712}" sibTransId="{01BE03A4-2821-42E2-A81B-D598F8819AFD}"/>
    <dgm:cxn modelId="{E6BD98CF-F1E7-4081-BBE8-5DC7092AC862}" srcId="{7D65EB95-F7D2-46F2-96A3-088B3C3D56C2}" destId="{FD78630A-CA41-4920-863B-291878485911}" srcOrd="2" destOrd="0" parTransId="{619D0DB2-07F7-4767-89D7-78C2D4094AA3}" sibTransId="{DD32A06E-F68C-4051-8E37-49890A7A80EF}"/>
    <dgm:cxn modelId="{4E50173B-CE9B-4F04-B210-EAD38531D5F0}" srcId="{CB8637F1-0B8C-40CB-A7DA-834CE2CCDF36}" destId="{E5BCC587-F4F9-4BFC-BB0D-4EB3595C2B9A}" srcOrd="2" destOrd="0" parTransId="{0F07B9E8-1232-40F6-9A79-42482639F708}" sibTransId="{DEF71DB4-05E3-454F-AE96-782709AC59D8}"/>
    <dgm:cxn modelId="{8FBCD623-D49B-4CCF-B878-528B207C06C5}" srcId="{E5BCC587-F4F9-4BFC-BB0D-4EB3595C2B9A}" destId="{53EECF7E-21EE-4A9B-B1F9-73D80E7B95EC}" srcOrd="5" destOrd="0" parTransId="{A3289AE3-2132-45FC-AF1A-C964DD6BEDBE}" sibTransId="{53BF6B01-763E-496C-B9D3-953B2484DEB7}"/>
    <dgm:cxn modelId="{921004FE-C748-4264-9E0A-E166476BFABA}" srcId="{7D65EB95-F7D2-46F2-96A3-088B3C3D56C2}" destId="{690BC372-CD8F-4251-BBB2-3CA6BF35EF26}" srcOrd="0" destOrd="0" parTransId="{6F2451CA-FDD6-4740-B06C-6DECD1842711}" sibTransId="{DA11FC97-CC63-4AC9-9D76-FFB5B2B2B004}"/>
    <dgm:cxn modelId="{3DB1EE23-2A11-4D84-BD87-1B3FD3BE6E9B}" type="presOf" srcId="{48B1672B-40E6-4A18-8280-84800F567308}" destId="{3C85337F-BA2A-409C-BD07-B5596489E3BB}" srcOrd="0" destOrd="0" presId="urn:microsoft.com/office/officeart/2005/8/layout/hList1"/>
    <dgm:cxn modelId="{F9874E71-2C52-40F3-B935-0ED5A4576193}" srcId="{7D65EB95-F7D2-46F2-96A3-088B3C3D56C2}" destId="{7DFB9AD9-8059-4C56-AF9D-DC43D045AEAB}" srcOrd="3" destOrd="0" parTransId="{10A63D4F-5A69-4578-8015-E0D6CA3FCB63}" sibTransId="{7B0A0BDF-A739-4077-B87F-1AB6889A5E3B}"/>
    <dgm:cxn modelId="{3A06D5EC-243A-4E44-A499-0E06564F3640}" srcId="{7D65EB95-F7D2-46F2-96A3-088B3C3D56C2}" destId="{CFE772D6-8A5F-44E5-B87F-FC7ABB9E8CBA}" srcOrd="5" destOrd="0" parTransId="{27C3251E-992F-46D2-884B-FBB1F62414C2}" sibTransId="{53BF93EB-C109-4CD0-B5C7-BC0DB9FBCCE6}"/>
    <dgm:cxn modelId="{9D6E918A-E6F8-4172-AA31-7670242F792F}" type="presParOf" srcId="{5B4DA8E4-F4D1-4BB3-A1A4-78A367D590B2}" destId="{71FDFC9D-52F0-4E8A-B14D-3049C81A5F6C}" srcOrd="0" destOrd="0" presId="urn:microsoft.com/office/officeart/2005/8/layout/hList1"/>
    <dgm:cxn modelId="{E20ED339-8E03-4DDE-880C-CDD291DFB02C}" type="presParOf" srcId="{71FDFC9D-52F0-4E8A-B14D-3049C81A5F6C}" destId="{3C85337F-BA2A-409C-BD07-B5596489E3BB}" srcOrd="0" destOrd="0" presId="urn:microsoft.com/office/officeart/2005/8/layout/hList1"/>
    <dgm:cxn modelId="{D489561E-5A61-4035-9179-CE884CF08D3E}" type="presParOf" srcId="{71FDFC9D-52F0-4E8A-B14D-3049C81A5F6C}" destId="{B1147E6D-D1C6-428D-A638-24D3E2CCC687}" srcOrd="1" destOrd="0" presId="urn:microsoft.com/office/officeart/2005/8/layout/hList1"/>
    <dgm:cxn modelId="{A5DF8674-0F51-4C2B-B778-3B9C0F99D78D}" type="presParOf" srcId="{5B4DA8E4-F4D1-4BB3-A1A4-78A367D590B2}" destId="{EA435008-AA39-4B27-AD0E-A41DB534713E}" srcOrd="1" destOrd="0" presId="urn:microsoft.com/office/officeart/2005/8/layout/hList1"/>
    <dgm:cxn modelId="{F7B00D69-FEF7-47E3-A39D-2970B9AFA395}" type="presParOf" srcId="{5B4DA8E4-F4D1-4BB3-A1A4-78A367D590B2}" destId="{AEBF1262-ADC3-4710-BB35-2D3918D3445C}" srcOrd="2" destOrd="0" presId="urn:microsoft.com/office/officeart/2005/8/layout/hList1"/>
    <dgm:cxn modelId="{D6B89510-DD63-4FC0-B591-E2B83EA19C6B}" type="presParOf" srcId="{AEBF1262-ADC3-4710-BB35-2D3918D3445C}" destId="{4236C085-1735-4D61-8113-8EF0F9692DA1}" srcOrd="0" destOrd="0" presId="urn:microsoft.com/office/officeart/2005/8/layout/hList1"/>
    <dgm:cxn modelId="{BB2D330C-DB86-4A83-BA22-7E55752EB17E}" type="presParOf" srcId="{AEBF1262-ADC3-4710-BB35-2D3918D3445C}" destId="{97FE76C3-99AC-410A-BBA5-DA5155CBD311}" srcOrd="1" destOrd="0" presId="urn:microsoft.com/office/officeart/2005/8/layout/hList1"/>
    <dgm:cxn modelId="{8D9E0B0E-1747-409F-B7EA-82E079E2FD68}" type="presParOf" srcId="{5B4DA8E4-F4D1-4BB3-A1A4-78A367D590B2}" destId="{56D60974-3531-4E0B-B93E-B8B65AF27C41}" srcOrd="3" destOrd="0" presId="urn:microsoft.com/office/officeart/2005/8/layout/hList1"/>
    <dgm:cxn modelId="{D3619819-7E88-43A7-8947-92F1FD0E9741}" type="presParOf" srcId="{5B4DA8E4-F4D1-4BB3-A1A4-78A367D590B2}" destId="{602B7F10-E905-42ED-845C-9400D2CE32F9}" srcOrd="4" destOrd="0" presId="urn:microsoft.com/office/officeart/2005/8/layout/hList1"/>
    <dgm:cxn modelId="{B11C2CC3-B715-403A-A93D-730AB8B7C3F2}" type="presParOf" srcId="{602B7F10-E905-42ED-845C-9400D2CE32F9}" destId="{7F7496C2-BBA3-4495-B4B4-EB6E1998D877}" srcOrd="0" destOrd="0" presId="urn:microsoft.com/office/officeart/2005/8/layout/hList1"/>
    <dgm:cxn modelId="{C61C649B-77A2-4331-8570-90C6475E8245}" type="presParOf" srcId="{602B7F10-E905-42ED-845C-9400D2CE32F9}" destId="{1FA7978E-56FB-41FF-97B3-196D21C16322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0ADFA9B-7882-470C-9E1E-424390183D6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67B9248-6681-4685-B1A1-650B69306637}">
      <dgm:prSet phldrT="[Текст]" custT="1"/>
      <dgm:spPr/>
      <dgm:t>
        <a:bodyPr/>
        <a:lstStyle/>
        <a:p>
          <a:r>
            <a:rPr lang="ru-RU" sz="2800" b="1" dirty="0"/>
            <a:t>Система оценки</a:t>
          </a:r>
        </a:p>
      </dgm:t>
    </dgm:pt>
    <dgm:pt modelId="{569DC2A9-07D2-4F97-B0AF-DBD99736211B}" type="parTrans" cxnId="{DD90045B-967A-4840-B49B-5C10571BB6F3}">
      <dgm:prSet/>
      <dgm:spPr/>
      <dgm:t>
        <a:bodyPr/>
        <a:lstStyle/>
        <a:p>
          <a:endParaRPr lang="ru-RU"/>
        </a:p>
      </dgm:t>
    </dgm:pt>
    <dgm:pt modelId="{6112D589-72A1-498F-8438-9622FDDBB0DB}" type="sibTrans" cxnId="{DD90045B-967A-4840-B49B-5C10571BB6F3}">
      <dgm:prSet/>
      <dgm:spPr/>
      <dgm:t>
        <a:bodyPr/>
        <a:lstStyle/>
        <a:p>
          <a:endParaRPr lang="ru-RU"/>
        </a:p>
      </dgm:t>
    </dgm:pt>
    <dgm:pt modelId="{BD5772DA-C8FF-4133-8E6E-41235385021E}">
      <dgm:prSet phldrT="[Текст]" custT="1"/>
      <dgm:spPr/>
      <dgm:t>
        <a:bodyPr/>
        <a:lstStyle/>
        <a:p>
          <a:r>
            <a:rPr lang="ru-RU" sz="2800" b="1" dirty="0"/>
            <a:t>внутренняя</a:t>
          </a:r>
        </a:p>
      </dgm:t>
    </dgm:pt>
    <dgm:pt modelId="{F4107598-27A2-4FD8-AF60-3E72F7DD7F33}" type="parTrans" cxnId="{29DAEFBE-C452-44C0-B850-055039737967}">
      <dgm:prSet/>
      <dgm:spPr/>
      <dgm:t>
        <a:bodyPr/>
        <a:lstStyle/>
        <a:p>
          <a:endParaRPr lang="ru-RU"/>
        </a:p>
      </dgm:t>
    </dgm:pt>
    <dgm:pt modelId="{37481214-99B1-458A-81E6-306C2705D37D}" type="sibTrans" cxnId="{29DAEFBE-C452-44C0-B850-055039737967}">
      <dgm:prSet/>
      <dgm:spPr/>
      <dgm:t>
        <a:bodyPr/>
        <a:lstStyle/>
        <a:p>
          <a:endParaRPr lang="ru-RU"/>
        </a:p>
      </dgm:t>
    </dgm:pt>
    <dgm:pt modelId="{561E153F-26F1-486E-B749-DEED573CFD19}">
      <dgm:prSet phldrT="[Текст]" custT="1"/>
      <dgm:spPr/>
      <dgm:t>
        <a:bodyPr/>
        <a:lstStyle/>
        <a:p>
          <a:r>
            <a:rPr lang="ru-RU" sz="1600" b="0" dirty="0"/>
            <a:t>стартовая диагностика</a:t>
          </a:r>
        </a:p>
      </dgm:t>
    </dgm:pt>
    <dgm:pt modelId="{B30769E6-72BA-4B44-8123-2D753E9B8864}" type="parTrans" cxnId="{39A9BC3F-6BFA-4F30-9EDB-DEE77FBB4763}">
      <dgm:prSet/>
      <dgm:spPr/>
      <dgm:t>
        <a:bodyPr/>
        <a:lstStyle/>
        <a:p>
          <a:endParaRPr lang="ru-RU"/>
        </a:p>
      </dgm:t>
    </dgm:pt>
    <dgm:pt modelId="{3AD091EF-8069-4F13-8520-14F250DDB512}" type="sibTrans" cxnId="{39A9BC3F-6BFA-4F30-9EDB-DEE77FBB4763}">
      <dgm:prSet/>
      <dgm:spPr/>
      <dgm:t>
        <a:bodyPr/>
        <a:lstStyle/>
        <a:p>
          <a:endParaRPr lang="ru-RU"/>
        </a:p>
      </dgm:t>
    </dgm:pt>
    <dgm:pt modelId="{F0BF03CF-F2CB-47D2-B30A-33A209DA84EC}">
      <dgm:prSet phldrT="[Текст]" custT="1"/>
      <dgm:spPr/>
      <dgm:t>
        <a:bodyPr/>
        <a:lstStyle/>
        <a:p>
          <a:r>
            <a:rPr lang="ru-RU" sz="1600" b="0" dirty="0"/>
            <a:t>текущая и тематическая оценки</a:t>
          </a:r>
        </a:p>
      </dgm:t>
    </dgm:pt>
    <dgm:pt modelId="{645618E3-5EF1-40F3-BA5B-612A32E2EAA7}" type="parTrans" cxnId="{64865561-535C-4AB4-8546-71DD901B7D7D}">
      <dgm:prSet/>
      <dgm:spPr/>
      <dgm:t>
        <a:bodyPr/>
        <a:lstStyle/>
        <a:p>
          <a:endParaRPr lang="ru-RU"/>
        </a:p>
      </dgm:t>
    </dgm:pt>
    <dgm:pt modelId="{C655957B-F9BC-4853-A586-51DF935C4285}" type="sibTrans" cxnId="{64865561-535C-4AB4-8546-71DD901B7D7D}">
      <dgm:prSet/>
      <dgm:spPr/>
      <dgm:t>
        <a:bodyPr/>
        <a:lstStyle/>
        <a:p>
          <a:endParaRPr lang="ru-RU"/>
        </a:p>
      </dgm:t>
    </dgm:pt>
    <dgm:pt modelId="{E419C1DD-2D02-4EF4-84BB-16605F42B11E}">
      <dgm:prSet phldrT="[Текст]" custT="1"/>
      <dgm:spPr/>
      <dgm:t>
        <a:bodyPr/>
        <a:lstStyle/>
        <a:p>
          <a:r>
            <a:rPr lang="ru-RU" sz="2800" b="1" dirty="0"/>
            <a:t>внешняя</a:t>
          </a:r>
        </a:p>
      </dgm:t>
    </dgm:pt>
    <dgm:pt modelId="{278AD8C9-586F-4983-BD9A-A0B7DAF97C4E}" type="parTrans" cxnId="{184055EA-77D8-4AE7-86E4-6FC21326D909}">
      <dgm:prSet/>
      <dgm:spPr/>
      <dgm:t>
        <a:bodyPr/>
        <a:lstStyle/>
        <a:p>
          <a:endParaRPr lang="ru-RU"/>
        </a:p>
      </dgm:t>
    </dgm:pt>
    <dgm:pt modelId="{A887176E-062E-4074-A7EB-8B61F2CBEEBD}" type="sibTrans" cxnId="{184055EA-77D8-4AE7-86E4-6FC21326D909}">
      <dgm:prSet/>
      <dgm:spPr/>
      <dgm:t>
        <a:bodyPr/>
        <a:lstStyle/>
        <a:p>
          <a:endParaRPr lang="ru-RU"/>
        </a:p>
      </dgm:t>
    </dgm:pt>
    <dgm:pt modelId="{3D4503FD-86A9-4B57-8B1B-03D82BF243B8}">
      <dgm:prSet phldrT="[Текст]" custT="1"/>
      <dgm:spPr/>
      <dgm:t>
        <a:bodyPr/>
        <a:lstStyle/>
        <a:p>
          <a:r>
            <a:rPr lang="ru-RU" sz="1600" b="0" dirty="0"/>
            <a:t>итоговая оценка</a:t>
          </a:r>
        </a:p>
      </dgm:t>
    </dgm:pt>
    <dgm:pt modelId="{57BFAB37-95EB-453C-8179-0A6646C1D8B7}" type="parTrans" cxnId="{5B31A355-C50F-49EF-99BD-FA4893773E04}">
      <dgm:prSet/>
      <dgm:spPr/>
      <dgm:t>
        <a:bodyPr/>
        <a:lstStyle/>
        <a:p>
          <a:endParaRPr lang="ru-RU"/>
        </a:p>
      </dgm:t>
    </dgm:pt>
    <dgm:pt modelId="{AD2274D8-A149-414A-B2D1-92CD321B7CE2}" type="sibTrans" cxnId="{5B31A355-C50F-49EF-99BD-FA4893773E04}">
      <dgm:prSet/>
      <dgm:spPr/>
      <dgm:t>
        <a:bodyPr/>
        <a:lstStyle/>
        <a:p>
          <a:endParaRPr lang="ru-RU"/>
        </a:p>
      </dgm:t>
    </dgm:pt>
    <dgm:pt modelId="{3C27C20A-09DF-4BAE-8CC5-8F4EC50C8D82}">
      <dgm:prSet phldrT="[Текст]" custT="1"/>
      <dgm:spPr/>
      <dgm:t>
        <a:bodyPr/>
        <a:lstStyle/>
        <a:p>
          <a:r>
            <a:rPr lang="ru-RU" sz="1600" b="0" dirty="0"/>
            <a:t>промежуточная аттестация</a:t>
          </a:r>
        </a:p>
      </dgm:t>
    </dgm:pt>
    <dgm:pt modelId="{859A1B6F-0098-4400-BE53-72430A178586}" type="parTrans" cxnId="{BD25FE4C-EBEA-4631-918A-25B94F6C1F83}">
      <dgm:prSet/>
      <dgm:spPr/>
      <dgm:t>
        <a:bodyPr/>
        <a:lstStyle/>
        <a:p>
          <a:endParaRPr lang="ru-RU"/>
        </a:p>
      </dgm:t>
    </dgm:pt>
    <dgm:pt modelId="{C33F4C48-ECBE-4B6C-ABB2-C387D5568245}" type="sibTrans" cxnId="{BD25FE4C-EBEA-4631-918A-25B94F6C1F83}">
      <dgm:prSet/>
      <dgm:spPr/>
      <dgm:t>
        <a:bodyPr/>
        <a:lstStyle/>
        <a:p>
          <a:endParaRPr lang="ru-RU"/>
        </a:p>
      </dgm:t>
    </dgm:pt>
    <dgm:pt modelId="{CD75E6C7-0C88-47B5-8F14-E716161AA19F}">
      <dgm:prSet phldrT="[Текст]" custT="1"/>
      <dgm:spPr/>
      <dgm:t>
        <a:bodyPr/>
        <a:lstStyle/>
        <a:p>
          <a:r>
            <a:rPr lang="ru-RU" sz="1600" b="0" dirty="0"/>
            <a:t>психолого-педагогическое наблюдение</a:t>
          </a:r>
        </a:p>
      </dgm:t>
    </dgm:pt>
    <dgm:pt modelId="{4BEEBB83-4841-42C5-BC11-6D56B610BD4A}" type="parTrans" cxnId="{AE1720E1-EA16-4992-8840-EFF9A0FB0FB2}">
      <dgm:prSet/>
      <dgm:spPr/>
      <dgm:t>
        <a:bodyPr/>
        <a:lstStyle/>
        <a:p>
          <a:endParaRPr lang="ru-RU"/>
        </a:p>
      </dgm:t>
    </dgm:pt>
    <dgm:pt modelId="{3783BEEB-B3A1-4060-81CC-B636AEAE13DA}" type="sibTrans" cxnId="{AE1720E1-EA16-4992-8840-EFF9A0FB0FB2}">
      <dgm:prSet/>
      <dgm:spPr/>
      <dgm:t>
        <a:bodyPr/>
        <a:lstStyle/>
        <a:p>
          <a:endParaRPr lang="ru-RU"/>
        </a:p>
      </dgm:t>
    </dgm:pt>
    <dgm:pt modelId="{91C0045F-BF2B-4D01-98B3-13C76D87AAAE}">
      <dgm:prSet phldrT="[Текст]" custT="1"/>
      <dgm:spPr/>
      <dgm:t>
        <a:bodyPr/>
        <a:lstStyle/>
        <a:p>
          <a:r>
            <a:rPr lang="ru-RU" sz="1600" b="0" dirty="0"/>
            <a:t>внутренний мониторинг образовательных достижений обучающихся</a:t>
          </a:r>
        </a:p>
      </dgm:t>
    </dgm:pt>
    <dgm:pt modelId="{2E57B7ED-306D-4237-B172-5481263C9F51}" type="parTrans" cxnId="{AA027771-7DE8-4C67-83A4-DF3D4F155124}">
      <dgm:prSet/>
      <dgm:spPr/>
      <dgm:t>
        <a:bodyPr/>
        <a:lstStyle/>
        <a:p>
          <a:endParaRPr lang="ru-RU"/>
        </a:p>
      </dgm:t>
    </dgm:pt>
    <dgm:pt modelId="{3931D965-49D4-4299-A44D-851E70CCAD3C}" type="sibTrans" cxnId="{AA027771-7DE8-4C67-83A4-DF3D4F155124}">
      <dgm:prSet/>
      <dgm:spPr/>
      <dgm:t>
        <a:bodyPr/>
        <a:lstStyle/>
        <a:p>
          <a:endParaRPr lang="ru-RU"/>
        </a:p>
      </dgm:t>
    </dgm:pt>
    <dgm:pt modelId="{3A14B00A-DAC4-45C9-99A5-CFCBD052B38C}" type="pres">
      <dgm:prSet presAssocID="{70ADFA9B-7882-470C-9E1E-424390183D6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3CE6AD2-5172-4447-8D3D-C7A4F26AD00B}" type="pres">
      <dgm:prSet presAssocID="{D67B9248-6681-4685-B1A1-650B69306637}" presName="hierRoot1" presStyleCnt="0"/>
      <dgm:spPr/>
    </dgm:pt>
    <dgm:pt modelId="{FDE9C769-6042-4013-B33C-AFD33DF9355F}" type="pres">
      <dgm:prSet presAssocID="{D67B9248-6681-4685-B1A1-650B69306637}" presName="composite" presStyleCnt="0"/>
      <dgm:spPr/>
    </dgm:pt>
    <dgm:pt modelId="{1BD6DE70-E70C-4910-9F49-0C7C4995748A}" type="pres">
      <dgm:prSet presAssocID="{D67B9248-6681-4685-B1A1-650B69306637}" presName="background" presStyleLbl="node0" presStyleIdx="0" presStyleCnt="1"/>
      <dgm:spPr/>
    </dgm:pt>
    <dgm:pt modelId="{BF6D79D7-1572-45D0-9C5F-69E3F6ADE778}" type="pres">
      <dgm:prSet presAssocID="{D67B9248-6681-4685-B1A1-650B69306637}" presName="text" presStyleLbl="fgAcc0" presStyleIdx="0" presStyleCnt="1" custScaleX="27316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4EF3AC4-681F-4A25-B5A2-3F3F253F6390}" type="pres">
      <dgm:prSet presAssocID="{D67B9248-6681-4685-B1A1-650B69306637}" presName="hierChild2" presStyleCnt="0"/>
      <dgm:spPr/>
    </dgm:pt>
    <dgm:pt modelId="{CA5A88E9-0215-4911-86B2-3B26CEF77B7C}" type="pres">
      <dgm:prSet presAssocID="{F4107598-27A2-4FD8-AF60-3E72F7DD7F33}" presName="Name10" presStyleLbl="parChTrans1D2" presStyleIdx="0" presStyleCnt="2"/>
      <dgm:spPr/>
      <dgm:t>
        <a:bodyPr/>
        <a:lstStyle/>
        <a:p>
          <a:endParaRPr lang="ru-RU"/>
        </a:p>
      </dgm:t>
    </dgm:pt>
    <dgm:pt modelId="{AA1D7714-22A0-438A-8737-1CF63F38A426}" type="pres">
      <dgm:prSet presAssocID="{BD5772DA-C8FF-4133-8E6E-41235385021E}" presName="hierRoot2" presStyleCnt="0"/>
      <dgm:spPr/>
    </dgm:pt>
    <dgm:pt modelId="{9E4E74E6-FC13-4444-9D97-2E3ECFABC0E8}" type="pres">
      <dgm:prSet presAssocID="{BD5772DA-C8FF-4133-8E6E-41235385021E}" presName="composite2" presStyleCnt="0"/>
      <dgm:spPr/>
    </dgm:pt>
    <dgm:pt modelId="{744749D2-1DE3-41B7-9DD4-C44444BC7DF6}" type="pres">
      <dgm:prSet presAssocID="{BD5772DA-C8FF-4133-8E6E-41235385021E}" presName="background2" presStyleLbl="node2" presStyleIdx="0" presStyleCnt="2"/>
      <dgm:spPr/>
    </dgm:pt>
    <dgm:pt modelId="{3042852E-C1C8-4D24-B620-289D05811A29}" type="pres">
      <dgm:prSet presAssocID="{BD5772DA-C8FF-4133-8E6E-41235385021E}" presName="text2" presStyleLbl="fgAcc2" presStyleIdx="0" presStyleCnt="2" custScaleX="25133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0A51749-D97D-416F-99BC-7E9557EDE6B5}" type="pres">
      <dgm:prSet presAssocID="{BD5772DA-C8FF-4133-8E6E-41235385021E}" presName="hierChild3" presStyleCnt="0"/>
      <dgm:spPr/>
    </dgm:pt>
    <dgm:pt modelId="{5E9AA4C4-8C4C-4BB1-804E-976E67C89790}" type="pres">
      <dgm:prSet presAssocID="{B30769E6-72BA-4B44-8123-2D753E9B8864}" presName="Name17" presStyleLbl="parChTrans1D3" presStyleIdx="0" presStyleCnt="6"/>
      <dgm:spPr/>
      <dgm:t>
        <a:bodyPr/>
        <a:lstStyle/>
        <a:p>
          <a:endParaRPr lang="ru-RU"/>
        </a:p>
      </dgm:t>
    </dgm:pt>
    <dgm:pt modelId="{0C90BE80-9DE0-42B0-B288-7B6A880567C2}" type="pres">
      <dgm:prSet presAssocID="{561E153F-26F1-486E-B749-DEED573CFD19}" presName="hierRoot3" presStyleCnt="0"/>
      <dgm:spPr/>
    </dgm:pt>
    <dgm:pt modelId="{897CB406-B953-40A0-8717-3DE364CB4C2D}" type="pres">
      <dgm:prSet presAssocID="{561E153F-26F1-486E-B749-DEED573CFD19}" presName="composite3" presStyleCnt="0"/>
      <dgm:spPr/>
    </dgm:pt>
    <dgm:pt modelId="{170328AC-416D-4788-B554-B40FBC2A694A}" type="pres">
      <dgm:prSet presAssocID="{561E153F-26F1-486E-B749-DEED573CFD19}" presName="background3" presStyleLbl="node3" presStyleIdx="0" presStyleCnt="6"/>
      <dgm:spPr/>
    </dgm:pt>
    <dgm:pt modelId="{C4C4256C-3F10-4911-902C-3EA1AE3E99C2}" type="pres">
      <dgm:prSet presAssocID="{561E153F-26F1-486E-B749-DEED573CFD19}" presName="text3" presStyleLbl="fgAcc3" presStyleIdx="0" presStyleCnt="6" custScaleY="15431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B148A32-1D96-434C-AE30-803B6A720A0C}" type="pres">
      <dgm:prSet presAssocID="{561E153F-26F1-486E-B749-DEED573CFD19}" presName="hierChild4" presStyleCnt="0"/>
      <dgm:spPr/>
    </dgm:pt>
    <dgm:pt modelId="{11754595-6C63-4017-A420-DEEA0CBCEA69}" type="pres">
      <dgm:prSet presAssocID="{645618E3-5EF1-40F3-BA5B-612A32E2EAA7}" presName="Name17" presStyleLbl="parChTrans1D3" presStyleIdx="1" presStyleCnt="6"/>
      <dgm:spPr/>
      <dgm:t>
        <a:bodyPr/>
        <a:lstStyle/>
        <a:p>
          <a:endParaRPr lang="ru-RU"/>
        </a:p>
      </dgm:t>
    </dgm:pt>
    <dgm:pt modelId="{9B133D16-68BF-4097-91AB-EFF37AD6C315}" type="pres">
      <dgm:prSet presAssocID="{F0BF03CF-F2CB-47D2-B30A-33A209DA84EC}" presName="hierRoot3" presStyleCnt="0"/>
      <dgm:spPr/>
    </dgm:pt>
    <dgm:pt modelId="{AF68A00C-37F5-4735-9621-969A6FA6C58B}" type="pres">
      <dgm:prSet presAssocID="{F0BF03CF-F2CB-47D2-B30A-33A209DA84EC}" presName="composite3" presStyleCnt="0"/>
      <dgm:spPr/>
    </dgm:pt>
    <dgm:pt modelId="{6DE24A09-341E-4A76-B4CB-1A2979F80E89}" type="pres">
      <dgm:prSet presAssocID="{F0BF03CF-F2CB-47D2-B30A-33A209DA84EC}" presName="background3" presStyleLbl="node3" presStyleIdx="1" presStyleCnt="6"/>
      <dgm:spPr/>
    </dgm:pt>
    <dgm:pt modelId="{3B5857A5-C4DC-4B87-9ABA-693231301A18}" type="pres">
      <dgm:prSet presAssocID="{F0BF03CF-F2CB-47D2-B30A-33A209DA84EC}" presName="text3" presStyleLbl="fgAcc3" presStyleIdx="1" presStyleCnt="6" custScaleY="15086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C16B908-6C1F-4C88-BA1D-8C67500C4AFB}" type="pres">
      <dgm:prSet presAssocID="{F0BF03CF-F2CB-47D2-B30A-33A209DA84EC}" presName="hierChild4" presStyleCnt="0"/>
      <dgm:spPr/>
    </dgm:pt>
    <dgm:pt modelId="{2B51A233-264A-48C8-9DC9-F6A048B3A998}" type="pres">
      <dgm:prSet presAssocID="{57BFAB37-95EB-453C-8179-0A6646C1D8B7}" presName="Name17" presStyleLbl="parChTrans1D3" presStyleIdx="2" presStyleCnt="6"/>
      <dgm:spPr/>
      <dgm:t>
        <a:bodyPr/>
        <a:lstStyle/>
        <a:p>
          <a:endParaRPr lang="ru-RU"/>
        </a:p>
      </dgm:t>
    </dgm:pt>
    <dgm:pt modelId="{BE399D37-F2FD-4880-893D-43DCB13CB87E}" type="pres">
      <dgm:prSet presAssocID="{3D4503FD-86A9-4B57-8B1B-03D82BF243B8}" presName="hierRoot3" presStyleCnt="0"/>
      <dgm:spPr/>
    </dgm:pt>
    <dgm:pt modelId="{F661D3C5-83F2-4328-9462-B307A1DE5366}" type="pres">
      <dgm:prSet presAssocID="{3D4503FD-86A9-4B57-8B1B-03D82BF243B8}" presName="composite3" presStyleCnt="0"/>
      <dgm:spPr/>
    </dgm:pt>
    <dgm:pt modelId="{ACBF6ED5-C253-4F6B-A4E4-460B13225724}" type="pres">
      <dgm:prSet presAssocID="{3D4503FD-86A9-4B57-8B1B-03D82BF243B8}" presName="background3" presStyleLbl="node3" presStyleIdx="2" presStyleCnt="6"/>
      <dgm:spPr/>
    </dgm:pt>
    <dgm:pt modelId="{8341E23B-478C-4AD6-9D87-C60126057409}" type="pres">
      <dgm:prSet presAssocID="{3D4503FD-86A9-4B57-8B1B-03D82BF243B8}" presName="text3" presStyleLbl="fgAcc3" presStyleIdx="2" presStyleCnt="6" custScaleY="15431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00857A9-3A48-4782-910C-3767A64A2BBA}" type="pres">
      <dgm:prSet presAssocID="{3D4503FD-86A9-4B57-8B1B-03D82BF243B8}" presName="hierChild4" presStyleCnt="0"/>
      <dgm:spPr/>
    </dgm:pt>
    <dgm:pt modelId="{C797CDB1-06E9-44A3-88A3-F701F45AC966}" type="pres">
      <dgm:prSet presAssocID="{859A1B6F-0098-4400-BE53-72430A178586}" presName="Name17" presStyleLbl="parChTrans1D3" presStyleIdx="3" presStyleCnt="6"/>
      <dgm:spPr/>
      <dgm:t>
        <a:bodyPr/>
        <a:lstStyle/>
        <a:p>
          <a:endParaRPr lang="ru-RU"/>
        </a:p>
      </dgm:t>
    </dgm:pt>
    <dgm:pt modelId="{2681F6A7-B6A2-4517-92F9-E82E959571B3}" type="pres">
      <dgm:prSet presAssocID="{3C27C20A-09DF-4BAE-8CC5-8F4EC50C8D82}" presName="hierRoot3" presStyleCnt="0"/>
      <dgm:spPr/>
    </dgm:pt>
    <dgm:pt modelId="{135CBDE1-FDFC-4E51-B1E6-F066704586CC}" type="pres">
      <dgm:prSet presAssocID="{3C27C20A-09DF-4BAE-8CC5-8F4EC50C8D82}" presName="composite3" presStyleCnt="0"/>
      <dgm:spPr/>
    </dgm:pt>
    <dgm:pt modelId="{1A62DE00-B3C2-47D6-AF8C-B68C333C61A7}" type="pres">
      <dgm:prSet presAssocID="{3C27C20A-09DF-4BAE-8CC5-8F4EC50C8D82}" presName="background3" presStyleLbl="node3" presStyleIdx="3" presStyleCnt="6"/>
      <dgm:spPr/>
    </dgm:pt>
    <dgm:pt modelId="{5F51628A-4C2A-4E6B-A624-D7A4BF3205E1}" type="pres">
      <dgm:prSet presAssocID="{3C27C20A-09DF-4BAE-8CC5-8F4EC50C8D82}" presName="text3" presStyleLbl="fgAcc3" presStyleIdx="3" presStyleCnt="6" custScaleX="112644" custScaleY="15086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A74872F-3946-48F2-888C-415DDBA54BD0}" type="pres">
      <dgm:prSet presAssocID="{3C27C20A-09DF-4BAE-8CC5-8F4EC50C8D82}" presName="hierChild4" presStyleCnt="0"/>
      <dgm:spPr/>
    </dgm:pt>
    <dgm:pt modelId="{E213823D-5A4C-4868-ABF2-344B3321FA67}" type="pres">
      <dgm:prSet presAssocID="{4BEEBB83-4841-42C5-BC11-6D56B610BD4A}" presName="Name17" presStyleLbl="parChTrans1D3" presStyleIdx="4" presStyleCnt="6"/>
      <dgm:spPr/>
      <dgm:t>
        <a:bodyPr/>
        <a:lstStyle/>
        <a:p>
          <a:endParaRPr lang="ru-RU"/>
        </a:p>
      </dgm:t>
    </dgm:pt>
    <dgm:pt modelId="{7AA032C3-E21B-4799-90B2-A83FE9EB4948}" type="pres">
      <dgm:prSet presAssocID="{CD75E6C7-0C88-47B5-8F14-E716161AA19F}" presName="hierRoot3" presStyleCnt="0"/>
      <dgm:spPr/>
    </dgm:pt>
    <dgm:pt modelId="{8CA275B8-D8A3-443B-87A9-7EBB5CBA7362}" type="pres">
      <dgm:prSet presAssocID="{CD75E6C7-0C88-47B5-8F14-E716161AA19F}" presName="composite3" presStyleCnt="0"/>
      <dgm:spPr/>
    </dgm:pt>
    <dgm:pt modelId="{C1314830-E3A4-4142-9F88-7FED9B7F5128}" type="pres">
      <dgm:prSet presAssocID="{CD75E6C7-0C88-47B5-8F14-E716161AA19F}" presName="background3" presStyleLbl="node3" presStyleIdx="4" presStyleCnt="6"/>
      <dgm:spPr/>
    </dgm:pt>
    <dgm:pt modelId="{CE027A74-61C9-4A87-8193-E3E7DF5305A3}" type="pres">
      <dgm:prSet presAssocID="{CD75E6C7-0C88-47B5-8F14-E716161AA19F}" presName="text3" presStyleLbl="fgAcc3" presStyleIdx="4" presStyleCnt="6" custScaleX="106888" custScaleY="15086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563E90F-D920-4FE5-B4F6-C6633758C775}" type="pres">
      <dgm:prSet presAssocID="{CD75E6C7-0C88-47B5-8F14-E716161AA19F}" presName="hierChild4" presStyleCnt="0"/>
      <dgm:spPr/>
    </dgm:pt>
    <dgm:pt modelId="{8C9C5694-044D-4542-B7DC-BA8F2B6A14B4}" type="pres">
      <dgm:prSet presAssocID="{2E57B7ED-306D-4237-B172-5481263C9F51}" presName="Name17" presStyleLbl="parChTrans1D3" presStyleIdx="5" presStyleCnt="6"/>
      <dgm:spPr/>
      <dgm:t>
        <a:bodyPr/>
        <a:lstStyle/>
        <a:p>
          <a:endParaRPr lang="ru-RU"/>
        </a:p>
      </dgm:t>
    </dgm:pt>
    <dgm:pt modelId="{5E41879C-494E-4620-B122-4394A11BB3D6}" type="pres">
      <dgm:prSet presAssocID="{91C0045F-BF2B-4D01-98B3-13C76D87AAAE}" presName="hierRoot3" presStyleCnt="0"/>
      <dgm:spPr/>
    </dgm:pt>
    <dgm:pt modelId="{C5C81B49-C144-4612-9C5F-ED1BE18F35F2}" type="pres">
      <dgm:prSet presAssocID="{91C0045F-BF2B-4D01-98B3-13C76D87AAAE}" presName="composite3" presStyleCnt="0"/>
      <dgm:spPr/>
    </dgm:pt>
    <dgm:pt modelId="{4D7A8455-419C-458E-AA19-05BFFAAB0D5E}" type="pres">
      <dgm:prSet presAssocID="{91C0045F-BF2B-4D01-98B3-13C76D87AAAE}" presName="background3" presStyleLbl="node3" presStyleIdx="5" presStyleCnt="6"/>
      <dgm:spPr/>
    </dgm:pt>
    <dgm:pt modelId="{520669B0-FAFB-4624-B088-3855D2267BA0}" type="pres">
      <dgm:prSet presAssocID="{91C0045F-BF2B-4D01-98B3-13C76D87AAAE}" presName="text3" presStyleLbl="fgAcc3" presStyleIdx="5" presStyleCnt="6" custScaleX="114342" custScaleY="15431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7A17B48-F8C8-4014-BC92-1FA15C4A2949}" type="pres">
      <dgm:prSet presAssocID="{91C0045F-BF2B-4D01-98B3-13C76D87AAAE}" presName="hierChild4" presStyleCnt="0"/>
      <dgm:spPr/>
    </dgm:pt>
    <dgm:pt modelId="{86D5B3C5-BE54-4880-B263-3389F2E02030}" type="pres">
      <dgm:prSet presAssocID="{278AD8C9-586F-4983-BD9A-A0B7DAF97C4E}" presName="Name10" presStyleLbl="parChTrans1D2" presStyleIdx="1" presStyleCnt="2"/>
      <dgm:spPr/>
      <dgm:t>
        <a:bodyPr/>
        <a:lstStyle/>
        <a:p>
          <a:endParaRPr lang="ru-RU"/>
        </a:p>
      </dgm:t>
    </dgm:pt>
    <dgm:pt modelId="{34EE3D23-B25C-4949-AA35-ECEC88E38A20}" type="pres">
      <dgm:prSet presAssocID="{E419C1DD-2D02-4EF4-84BB-16605F42B11E}" presName="hierRoot2" presStyleCnt="0"/>
      <dgm:spPr/>
    </dgm:pt>
    <dgm:pt modelId="{8BF16EAB-DF55-483A-8241-AA7C33C85B4C}" type="pres">
      <dgm:prSet presAssocID="{E419C1DD-2D02-4EF4-84BB-16605F42B11E}" presName="composite2" presStyleCnt="0"/>
      <dgm:spPr/>
    </dgm:pt>
    <dgm:pt modelId="{00253176-FD4B-4C55-B5A7-B5D03527FE4F}" type="pres">
      <dgm:prSet presAssocID="{E419C1DD-2D02-4EF4-84BB-16605F42B11E}" presName="background2" presStyleLbl="node2" presStyleIdx="1" presStyleCnt="2"/>
      <dgm:spPr/>
    </dgm:pt>
    <dgm:pt modelId="{C940AB52-C17D-4750-9CEA-323EBF0D6EDA}" type="pres">
      <dgm:prSet presAssocID="{E419C1DD-2D02-4EF4-84BB-16605F42B11E}" presName="text2" presStyleLbl="fgAcc2" presStyleIdx="1" presStyleCnt="2" custScaleX="21082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955DFC4-F236-499B-B0F7-3AAC9BDF5735}" type="pres">
      <dgm:prSet presAssocID="{E419C1DD-2D02-4EF4-84BB-16605F42B11E}" presName="hierChild3" presStyleCnt="0"/>
      <dgm:spPr/>
    </dgm:pt>
  </dgm:ptLst>
  <dgm:cxnLst>
    <dgm:cxn modelId="{5B31A355-C50F-49EF-99BD-FA4893773E04}" srcId="{BD5772DA-C8FF-4133-8E6E-41235385021E}" destId="{3D4503FD-86A9-4B57-8B1B-03D82BF243B8}" srcOrd="2" destOrd="0" parTransId="{57BFAB37-95EB-453C-8179-0A6646C1D8B7}" sibTransId="{AD2274D8-A149-414A-B2D1-92CD321B7CE2}"/>
    <dgm:cxn modelId="{017240E9-7002-456A-9CCF-2D648842E36F}" type="presOf" srcId="{B30769E6-72BA-4B44-8123-2D753E9B8864}" destId="{5E9AA4C4-8C4C-4BB1-804E-976E67C89790}" srcOrd="0" destOrd="0" presId="urn:microsoft.com/office/officeart/2005/8/layout/hierarchy1"/>
    <dgm:cxn modelId="{BD25FE4C-EBEA-4631-918A-25B94F6C1F83}" srcId="{BD5772DA-C8FF-4133-8E6E-41235385021E}" destId="{3C27C20A-09DF-4BAE-8CC5-8F4EC50C8D82}" srcOrd="3" destOrd="0" parTransId="{859A1B6F-0098-4400-BE53-72430A178586}" sibTransId="{C33F4C48-ECBE-4B6C-ABB2-C387D5568245}"/>
    <dgm:cxn modelId="{31A6A2BA-E22E-448B-BB9B-84E730A54329}" type="presOf" srcId="{CD75E6C7-0C88-47B5-8F14-E716161AA19F}" destId="{CE027A74-61C9-4A87-8193-E3E7DF5305A3}" srcOrd="0" destOrd="0" presId="urn:microsoft.com/office/officeart/2005/8/layout/hierarchy1"/>
    <dgm:cxn modelId="{AA8243C6-9762-4C01-A52A-ED829DE9A838}" type="presOf" srcId="{2E57B7ED-306D-4237-B172-5481263C9F51}" destId="{8C9C5694-044D-4542-B7DC-BA8F2B6A14B4}" srcOrd="0" destOrd="0" presId="urn:microsoft.com/office/officeart/2005/8/layout/hierarchy1"/>
    <dgm:cxn modelId="{DD90045B-967A-4840-B49B-5C10571BB6F3}" srcId="{70ADFA9B-7882-470C-9E1E-424390183D63}" destId="{D67B9248-6681-4685-B1A1-650B69306637}" srcOrd="0" destOrd="0" parTransId="{569DC2A9-07D2-4F97-B0AF-DBD99736211B}" sibTransId="{6112D589-72A1-498F-8438-9622FDDBB0DB}"/>
    <dgm:cxn modelId="{3D9D61C5-7011-46D7-A547-28D746766417}" type="presOf" srcId="{3D4503FD-86A9-4B57-8B1B-03D82BF243B8}" destId="{8341E23B-478C-4AD6-9D87-C60126057409}" srcOrd="0" destOrd="0" presId="urn:microsoft.com/office/officeart/2005/8/layout/hierarchy1"/>
    <dgm:cxn modelId="{F7DFB4BE-9071-4548-A925-0A0EF13AC035}" type="presOf" srcId="{F0BF03CF-F2CB-47D2-B30A-33A209DA84EC}" destId="{3B5857A5-C4DC-4B87-9ABA-693231301A18}" srcOrd="0" destOrd="0" presId="urn:microsoft.com/office/officeart/2005/8/layout/hierarchy1"/>
    <dgm:cxn modelId="{29DAEFBE-C452-44C0-B850-055039737967}" srcId="{D67B9248-6681-4685-B1A1-650B69306637}" destId="{BD5772DA-C8FF-4133-8E6E-41235385021E}" srcOrd="0" destOrd="0" parTransId="{F4107598-27A2-4FD8-AF60-3E72F7DD7F33}" sibTransId="{37481214-99B1-458A-81E6-306C2705D37D}"/>
    <dgm:cxn modelId="{AE1720E1-EA16-4992-8840-EFF9A0FB0FB2}" srcId="{BD5772DA-C8FF-4133-8E6E-41235385021E}" destId="{CD75E6C7-0C88-47B5-8F14-E716161AA19F}" srcOrd="4" destOrd="0" parTransId="{4BEEBB83-4841-42C5-BC11-6D56B610BD4A}" sibTransId="{3783BEEB-B3A1-4060-81CC-B636AEAE13DA}"/>
    <dgm:cxn modelId="{1638F6AE-1578-4713-8142-CE66730F633F}" type="presOf" srcId="{645618E3-5EF1-40F3-BA5B-612A32E2EAA7}" destId="{11754595-6C63-4017-A420-DEEA0CBCEA69}" srcOrd="0" destOrd="0" presId="urn:microsoft.com/office/officeart/2005/8/layout/hierarchy1"/>
    <dgm:cxn modelId="{1BC37184-2F3B-4402-A83D-48A33EDB8F3B}" type="presOf" srcId="{278AD8C9-586F-4983-BD9A-A0B7DAF97C4E}" destId="{86D5B3C5-BE54-4880-B263-3389F2E02030}" srcOrd="0" destOrd="0" presId="urn:microsoft.com/office/officeart/2005/8/layout/hierarchy1"/>
    <dgm:cxn modelId="{64865561-535C-4AB4-8546-71DD901B7D7D}" srcId="{BD5772DA-C8FF-4133-8E6E-41235385021E}" destId="{F0BF03CF-F2CB-47D2-B30A-33A209DA84EC}" srcOrd="1" destOrd="0" parTransId="{645618E3-5EF1-40F3-BA5B-612A32E2EAA7}" sibTransId="{C655957B-F9BC-4853-A586-51DF935C4285}"/>
    <dgm:cxn modelId="{492DCFFE-E77C-423A-9BB1-B749B5D71D73}" type="presOf" srcId="{70ADFA9B-7882-470C-9E1E-424390183D63}" destId="{3A14B00A-DAC4-45C9-99A5-CFCBD052B38C}" srcOrd="0" destOrd="0" presId="urn:microsoft.com/office/officeart/2005/8/layout/hierarchy1"/>
    <dgm:cxn modelId="{184055EA-77D8-4AE7-86E4-6FC21326D909}" srcId="{D67B9248-6681-4685-B1A1-650B69306637}" destId="{E419C1DD-2D02-4EF4-84BB-16605F42B11E}" srcOrd="1" destOrd="0" parTransId="{278AD8C9-586F-4983-BD9A-A0B7DAF97C4E}" sibTransId="{A887176E-062E-4074-A7EB-8B61F2CBEEBD}"/>
    <dgm:cxn modelId="{1B352F1E-7419-40D2-8737-9EB3D7221044}" type="presOf" srcId="{57BFAB37-95EB-453C-8179-0A6646C1D8B7}" destId="{2B51A233-264A-48C8-9DC9-F6A048B3A998}" srcOrd="0" destOrd="0" presId="urn:microsoft.com/office/officeart/2005/8/layout/hierarchy1"/>
    <dgm:cxn modelId="{AA027771-7DE8-4C67-83A4-DF3D4F155124}" srcId="{BD5772DA-C8FF-4133-8E6E-41235385021E}" destId="{91C0045F-BF2B-4D01-98B3-13C76D87AAAE}" srcOrd="5" destOrd="0" parTransId="{2E57B7ED-306D-4237-B172-5481263C9F51}" sibTransId="{3931D965-49D4-4299-A44D-851E70CCAD3C}"/>
    <dgm:cxn modelId="{919A1429-115E-428F-BF00-8B7FFD9B1F8C}" type="presOf" srcId="{E419C1DD-2D02-4EF4-84BB-16605F42B11E}" destId="{C940AB52-C17D-4750-9CEA-323EBF0D6EDA}" srcOrd="0" destOrd="0" presId="urn:microsoft.com/office/officeart/2005/8/layout/hierarchy1"/>
    <dgm:cxn modelId="{DBBC7A34-963C-4B20-8C28-7C76F0F55280}" type="presOf" srcId="{3C27C20A-09DF-4BAE-8CC5-8F4EC50C8D82}" destId="{5F51628A-4C2A-4E6B-A624-D7A4BF3205E1}" srcOrd="0" destOrd="0" presId="urn:microsoft.com/office/officeart/2005/8/layout/hierarchy1"/>
    <dgm:cxn modelId="{43538F54-D4B0-4E3B-9391-AD90315907F4}" type="presOf" srcId="{91C0045F-BF2B-4D01-98B3-13C76D87AAAE}" destId="{520669B0-FAFB-4624-B088-3855D2267BA0}" srcOrd="0" destOrd="0" presId="urn:microsoft.com/office/officeart/2005/8/layout/hierarchy1"/>
    <dgm:cxn modelId="{89F30E64-D8EA-48AD-9421-E6C30C1B93AB}" type="presOf" srcId="{4BEEBB83-4841-42C5-BC11-6D56B610BD4A}" destId="{E213823D-5A4C-4868-ABF2-344B3321FA67}" srcOrd="0" destOrd="0" presId="urn:microsoft.com/office/officeart/2005/8/layout/hierarchy1"/>
    <dgm:cxn modelId="{3640333C-3818-4FE2-9B3C-0A4DB62B1CE7}" type="presOf" srcId="{BD5772DA-C8FF-4133-8E6E-41235385021E}" destId="{3042852E-C1C8-4D24-B620-289D05811A29}" srcOrd="0" destOrd="0" presId="urn:microsoft.com/office/officeart/2005/8/layout/hierarchy1"/>
    <dgm:cxn modelId="{FFEF02E1-EE72-421E-91D2-C4E6BC1C7CB2}" type="presOf" srcId="{561E153F-26F1-486E-B749-DEED573CFD19}" destId="{C4C4256C-3F10-4911-902C-3EA1AE3E99C2}" srcOrd="0" destOrd="0" presId="urn:microsoft.com/office/officeart/2005/8/layout/hierarchy1"/>
    <dgm:cxn modelId="{13585F06-2DB7-4655-B04D-A651500D888C}" type="presOf" srcId="{D67B9248-6681-4685-B1A1-650B69306637}" destId="{BF6D79D7-1572-45D0-9C5F-69E3F6ADE778}" srcOrd="0" destOrd="0" presId="urn:microsoft.com/office/officeart/2005/8/layout/hierarchy1"/>
    <dgm:cxn modelId="{BEDD8227-9EE3-4284-8973-1625EF43EF9B}" type="presOf" srcId="{859A1B6F-0098-4400-BE53-72430A178586}" destId="{C797CDB1-06E9-44A3-88A3-F701F45AC966}" srcOrd="0" destOrd="0" presId="urn:microsoft.com/office/officeart/2005/8/layout/hierarchy1"/>
    <dgm:cxn modelId="{39A9BC3F-6BFA-4F30-9EDB-DEE77FBB4763}" srcId="{BD5772DA-C8FF-4133-8E6E-41235385021E}" destId="{561E153F-26F1-486E-B749-DEED573CFD19}" srcOrd="0" destOrd="0" parTransId="{B30769E6-72BA-4B44-8123-2D753E9B8864}" sibTransId="{3AD091EF-8069-4F13-8520-14F250DDB512}"/>
    <dgm:cxn modelId="{8C97C1F1-260E-4797-A2DF-E4D9B3F637E7}" type="presOf" srcId="{F4107598-27A2-4FD8-AF60-3E72F7DD7F33}" destId="{CA5A88E9-0215-4911-86B2-3B26CEF77B7C}" srcOrd="0" destOrd="0" presId="urn:microsoft.com/office/officeart/2005/8/layout/hierarchy1"/>
    <dgm:cxn modelId="{80860471-5180-4622-BC10-B58EDCE83B84}" type="presParOf" srcId="{3A14B00A-DAC4-45C9-99A5-CFCBD052B38C}" destId="{83CE6AD2-5172-4447-8D3D-C7A4F26AD00B}" srcOrd="0" destOrd="0" presId="urn:microsoft.com/office/officeart/2005/8/layout/hierarchy1"/>
    <dgm:cxn modelId="{7E2FCF55-E075-4C53-BDC5-B0A320AB090C}" type="presParOf" srcId="{83CE6AD2-5172-4447-8D3D-C7A4F26AD00B}" destId="{FDE9C769-6042-4013-B33C-AFD33DF9355F}" srcOrd="0" destOrd="0" presId="urn:microsoft.com/office/officeart/2005/8/layout/hierarchy1"/>
    <dgm:cxn modelId="{CFB17CED-0647-4777-BA38-190A402BDBD6}" type="presParOf" srcId="{FDE9C769-6042-4013-B33C-AFD33DF9355F}" destId="{1BD6DE70-E70C-4910-9F49-0C7C4995748A}" srcOrd="0" destOrd="0" presId="urn:microsoft.com/office/officeart/2005/8/layout/hierarchy1"/>
    <dgm:cxn modelId="{748F604E-0946-4B5F-A879-D6847FDDE768}" type="presParOf" srcId="{FDE9C769-6042-4013-B33C-AFD33DF9355F}" destId="{BF6D79D7-1572-45D0-9C5F-69E3F6ADE778}" srcOrd="1" destOrd="0" presId="urn:microsoft.com/office/officeart/2005/8/layout/hierarchy1"/>
    <dgm:cxn modelId="{878ADE4A-60FB-47F6-AA09-1D0F69D12DEA}" type="presParOf" srcId="{83CE6AD2-5172-4447-8D3D-C7A4F26AD00B}" destId="{C4EF3AC4-681F-4A25-B5A2-3F3F253F6390}" srcOrd="1" destOrd="0" presId="urn:microsoft.com/office/officeart/2005/8/layout/hierarchy1"/>
    <dgm:cxn modelId="{05A72EA4-0BB9-4446-B4D0-0B2F6F5A7557}" type="presParOf" srcId="{C4EF3AC4-681F-4A25-B5A2-3F3F253F6390}" destId="{CA5A88E9-0215-4911-86B2-3B26CEF77B7C}" srcOrd="0" destOrd="0" presId="urn:microsoft.com/office/officeart/2005/8/layout/hierarchy1"/>
    <dgm:cxn modelId="{144B43FD-7988-4934-A74E-3DED80882AF9}" type="presParOf" srcId="{C4EF3AC4-681F-4A25-B5A2-3F3F253F6390}" destId="{AA1D7714-22A0-438A-8737-1CF63F38A426}" srcOrd="1" destOrd="0" presId="urn:microsoft.com/office/officeart/2005/8/layout/hierarchy1"/>
    <dgm:cxn modelId="{5525ECC7-FF1E-4E23-9690-226535A80379}" type="presParOf" srcId="{AA1D7714-22A0-438A-8737-1CF63F38A426}" destId="{9E4E74E6-FC13-4444-9D97-2E3ECFABC0E8}" srcOrd="0" destOrd="0" presId="urn:microsoft.com/office/officeart/2005/8/layout/hierarchy1"/>
    <dgm:cxn modelId="{14CF5307-FD32-438D-BBC6-8E798646C6FD}" type="presParOf" srcId="{9E4E74E6-FC13-4444-9D97-2E3ECFABC0E8}" destId="{744749D2-1DE3-41B7-9DD4-C44444BC7DF6}" srcOrd="0" destOrd="0" presId="urn:microsoft.com/office/officeart/2005/8/layout/hierarchy1"/>
    <dgm:cxn modelId="{5734C601-A18E-4A7A-A62B-73B8F43822D0}" type="presParOf" srcId="{9E4E74E6-FC13-4444-9D97-2E3ECFABC0E8}" destId="{3042852E-C1C8-4D24-B620-289D05811A29}" srcOrd="1" destOrd="0" presId="urn:microsoft.com/office/officeart/2005/8/layout/hierarchy1"/>
    <dgm:cxn modelId="{AF565342-A4E5-4693-B73D-E0DF3242FC99}" type="presParOf" srcId="{AA1D7714-22A0-438A-8737-1CF63F38A426}" destId="{F0A51749-D97D-416F-99BC-7E9557EDE6B5}" srcOrd="1" destOrd="0" presId="urn:microsoft.com/office/officeart/2005/8/layout/hierarchy1"/>
    <dgm:cxn modelId="{13CBA525-619B-42E8-944F-5CC0A3F69B1A}" type="presParOf" srcId="{F0A51749-D97D-416F-99BC-7E9557EDE6B5}" destId="{5E9AA4C4-8C4C-4BB1-804E-976E67C89790}" srcOrd="0" destOrd="0" presId="urn:microsoft.com/office/officeart/2005/8/layout/hierarchy1"/>
    <dgm:cxn modelId="{1E507025-50B1-4856-B20F-A598A166E7B5}" type="presParOf" srcId="{F0A51749-D97D-416F-99BC-7E9557EDE6B5}" destId="{0C90BE80-9DE0-42B0-B288-7B6A880567C2}" srcOrd="1" destOrd="0" presId="urn:microsoft.com/office/officeart/2005/8/layout/hierarchy1"/>
    <dgm:cxn modelId="{35AAD3E8-E7E3-4B24-A634-D25A980C9D27}" type="presParOf" srcId="{0C90BE80-9DE0-42B0-B288-7B6A880567C2}" destId="{897CB406-B953-40A0-8717-3DE364CB4C2D}" srcOrd="0" destOrd="0" presId="urn:microsoft.com/office/officeart/2005/8/layout/hierarchy1"/>
    <dgm:cxn modelId="{E6354592-971B-497C-AE9B-02DB81107B64}" type="presParOf" srcId="{897CB406-B953-40A0-8717-3DE364CB4C2D}" destId="{170328AC-416D-4788-B554-B40FBC2A694A}" srcOrd="0" destOrd="0" presId="urn:microsoft.com/office/officeart/2005/8/layout/hierarchy1"/>
    <dgm:cxn modelId="{48619DEE-5961-45F1-822D-384A8CF2F3C7}" type="presParOf" srcId="{897CB406-B953-40A0-8717-3DE364CB4C2D}" destId="{C4C4256C-3F10-4911-902C-3EA1AE3E99C2}" srcOrd="1" destOrd="0" presId="urn:microsoft.com/office/officeart/2005/8/layout/hierarchy1"/>
    <dgm:cxn modelId="{42205C80-8EC8-423B-8F2F-39A3C0C7AAA2}" type="presParOf" srcId="{0C90BE80-9DE0-42B0-B288-7B6A880567C2}" destId="{CB148A32-1D96-434C-AE30-803B6A720A0C}" srcOrd="1" destOrd="0" presId="urn:microsoft.com/office/officeart/2005/8/layout/hierarchy1"/>
    <dgm:cxn modelId="{E3AB9C85-4B0E-400B-9C01-D2B73E6A5661}" type="presParOf" srcId="{F0A51749-D97D-416F-99BC-7E9557EDE6B5}" destId="{11754595-6C63-4017-A420-DEEA0CBCEA69}" srcOrd="2" destOrd="0" presId="urn:microsoft.com/office/officeart/2005/8/layout/hierarchy1"/>
    <dgm:cxn modelId="{A8D850B2-EF97-4DF1-8A73-8C9D016EB7CB}" type="presParOf" srcId="{F0A51749-D97D-416F-99BC-7E9557EDE6B5}" destId="{9B133D16-68BF-4097-91AB-EFF37AD6C315}" srcOrd="3" destOrd="0" presId="urn:microsoft.com/office/officeart/2005/8/layout/hierarchy1"/>
    <dgm:cxn modelId="{8959A91D-6AE4-4747-A429-36DC8AFCB812}" type="presParOf" srcId="{9B133D16-68BF-4097-91AB-EFF37AD6C315}" destId="{AF68A00C-37F5-4735-9621-969A6FA6C58B}" srcOrd="0" destOrd="0" presId="urn:microsoft.com/office/officeart/2005/8/layout/hierarchy1"/>
    <dgm:cxn modelId="{D96B3C1A-197E-4C9E-90D5-C4DABDC16011}" type="presParOf" srcId="{AF68A00C-37F5-4735-9621-969A6FA6C58B}" destId="{6DE24A09-341E-4A76-B4CB-1A2979F80E89}" srcOrd="0" destOrd="0" presId="urn:microsoft.com/office/officeart/2005/8/layout/hierarchy1"/>
    <dgm:cxn modelId="{3BB95B73-CF1C-44CC-8693-5A5122B2FF24}" type="presParOf" srcId="{AF68A00C-37F5-4735-9621-969A6FA6C58B}" destId="{3B5857A5-C4DC-4B87-9ABA-693231301A18}" srcOrd="1" destOrd="0" presId="urn:microsoft.com/office/officeart/2005/8/layout/hierarchy1"/>
    <dgm:cxn modelId="{69D13ACF-A950-455D-A669-1E7941B4AAD4}" type="presParOf" srcId="{9B133D16-68BF-4097-91AB-EFF37AD6C315}" destId="{AC16B908-6C1F-4C88-BA1D-8C67500C4AFB}" srcOrd="1" destOrd="0" presId="urn:microsoft.com/office/officeart/2005/8/layout/hierarchy1"/>
    <dgm:cxn modelId="{768F541D-BCF8-418E-9B19-33A7F3B6BDF8}" type="presParOf" srcId="{F0A51749-D97D-416F-99BC-7E9557EDE6B5}" destId="{2B51A233-264A-48C8-9DC9-F6A048B3A998}" srcOrd="4" destOrd="0" presId="urn:microsoft.com/office/officeart/2005/8/layout/hierarchy1"/>
    <dgm:cxn modelId="{8BBEE5F2-0E42-4A2C-A0FF-699A25191FA7}" type="presParOf" srcId="{F0A51749-D97D-416F-99BC-7E9557EDE6B5}" destId="{BE399D37-F2FD-4880-893D-43DCB13CB87E}" srcOrd="5" destOrd="0" presId="urn:microsoft.com/office/officeart/2005/8/layout/hierarchy1"/>
    <dgm:cxn modelId="{AEB07A08-3C79-45C2-AD97-FA2AD15FFFC4}" type="presParOf" srcId="{BE399D37-F2FD-4880-893D-43DCB13CB87E}" destId="{F661D3C5-83F2-4328-9462-B307A1DE5366}" srcOrd="0" destOrd="0" presId="urn:microsoft.com/office/officeart/2005/8/layout/hierarchy1"/>
    <dgm:cxn modelId="{D2D01045-584D-49FC-B869-55D784CFFEC9}" type="presParOf" srcId="{F661D3C5-83F2-4328-9462-B307A1DE5366}" destId="{ACBF6ED5-C253-4F6B-A4E4-460B13225724}" srcOrd="0" destOrd="0" presId="urn:microsoft.com/office/officeart/2005/8/layout/hierarchy1"/>
    <dgm:cxn modelId="{B0C94E85-C0AE-484B-86D0-23EC4E8B471E}" type="presParOf" srcId="{F661D3C5-83F2-4328-9462-B307A1DE5366}" destId="{8341E23B-478C-4AD6-9D87-C60126057409}" srcOrd="1" destOrd="0" presId="urn:microsoft.com/office/officeart/2005/8/layout/hierarchy1"/>
    <dgm:cxn modelId="{43BDE0C8-1309-4580-A182-B2D3A0D27775}" type="presParOf" srcId="{BE399D37-F2FD-4880-893D-43DCB13CB87E}" destId="{000857A9-3A48-4782-910C-3767A64A2BBA}" srcOrd="1" destOrd="0" presId="urn:microsoft.com/office/officeart/2005/8/layout/hierarchy1"/>
    <dgm:cxn modelId="{DE3FF3EC-B4DB-4066-B802-A9CB10700CF5}" type="presParOf" srcId="{F0A51749-D97D-416F-99BC-7E9557EDE6B5}" destId="{C797CDB1-06E9-44A3-88A3-F701F45AC966}" srcOrd="6" destOrd="0" presId="urn:microsoft.com/office/officeart/2005/8/layout/hierarchy1"/>
    <dgm:cxn modelId="{C85B9CD5-46B0-4CAF-B752-6FB5C7874E6B}" type="presParOf" srcId="{F0A51749-D97D-416F-99BC-7E9557EDE6B5}" destId="{2681F6A7-B6A2-4517-92F9-E82E959571B3}" srcOrd="7" destOrd="0" presId="urn:microsoft.com/office/officeart/2005/8/layout/hierarchy1"/>
    <dgm:cxn modelId="{DBD87B24-2AD5-4401-8B41-D57C3CB845FE}" type="presParOf" srcId="{2681F6A7-B6A2-4517-92F9-E82E959571B3}" destId="{135CBDE1-FDFC-4E51-B1E6-F066704586CC}" srcOrd="0" destOrd="0" presId="urn:microsoft.com/office/officeart/2005/8/layout/hierarchy1"/>
    <dgm:cxn modelId="{D88CEFF0-3ED6-430C-BDBD-DFBD19692FB4}" type="presParOf" srcId="{135CBDE1-FDFC-4E51-B1E6-F066704586CC}" destId="{1A62DE00-B3C2-47D6-AF8C-B68C333C61A7}" srcOrd="0" destOrd="0" presId="urn:microsoft.com/office/officeart/2005/8/layout/hierarchy1"/>
    <dgm:cxn modelId="{4385493F-4FE8-475A-B7BB-CE60FEBE801F}" type="presParOf" srcId="{135CBDE1-FDFC-4E51-B1E6-F066704586CC}" destId="{5F51628A-4C2A-4E6B-A624-D7A4BF3205E1}" srcOrd="1" destOrd="0" presId="urn:microsoft.com/office/officeart/2005/8/layout/hierarchy1"/>
    <dgm:cxn modelId="{2D2ACFAB-4386-47EF-87AF-AB3EFA8A8890}" type="presParOf" srcId="{2681F6A7-B6A2-4517-92F9-E82E959571B3}" destId="{4A74872F-3946-48F2-888C-415DDBA54BD0}" srcOrd="1" destOrd="0" presId="urn:microsoft.com/office/officeart/2005/8/layout/hierarchy1"/>
    <dgm:cxn modelId="{0BC7516C-673D-4014-A34D-727D2B286A41}" type="presParOf" srcId="{F0A51749-D97D-416F-99BC-7E9557EDE6B5}" destId="{E213823D-5A4C-4868-ABF2-344B3321FA67}" srcOrd="8" destOrd="0" presId="urn:microsoft.com/office/officeart/2005/8/layout/hierarchy1"/>
    <dgm:cxn modelId="{59D05A2B-C6FB-4490-9898-C888383D4656}" type="presParOf" srcId="{F0A51749-D97D-416F-99BC-7E9557EDE6B5}" destId="{7AA032C3-E21B-4799-90B2-A83FE9EB4948}" srcOrd="9" destOrd="0" presId="urn:microsoft.com/office/officeart/2005/8/layout/hierarchy1"/>
    <dgm:cxn modelId="{C0A0511A-2984-400C-8632-C8968AEF1B9B}" type="presParOf" srcId="{7AA032C3-E21B-4799-90B2-A83FE9EB4948}" destId="{8CA275B8-D8A3-443B-87A9-7EBB5CBA7362}" srcOrd="0" destOrd="0" presId="urn:microsoft.com/office/officeart/2005/8/layout/hierarchy1"/>
    <dgm:cxn modelId="{DD786033-91F7-4EF9-8A00-912DE312C58B}" type="presParOf" srcId="{8CA275B8-D8A3-443B-87A9-7EBB5CBA7362}" destId="{C1314830-E3A4-4142-9F88-7FED9B7F5128}" srcOrd="0" destOrd="0" presId="urn:microsoft.com/office/officeart/2005/8/layout/hierarchy1"/>
    <dgm:cxn modelId="{8E9E570B-B104-4D58-9CF2-51AFE837B1DC}" type="presParOf" srcId="{8CA275B8-D8A3-443B-87A9-7EBB5CBA7362}" destId="{CE027A74-61C9-4A87-8193-E3E7DF5305A3}" srcOrd="1" destOrd="0" presId="urn:microsoft.com/office/officeart/2005/8/layout/hierarchy1"/>
    <dgm:cxn modelId="{B732BA86-5D07-4870-B6CD-5C6ABDA10E22}" type="presParOf" srcId="{7AA032C3-E21B-4799-90B2-A83FE9EB4948}" destId="{4563E90F-D920-4FE5-B4F6-C6633758C775}" srcOrd="1" destOrd="0" presId="urn:microsoft.com/office/officeart/2005/8/layout/hierarchy1"/>
    <dgm:cxn modelId="{D78C3DD9-20CD-4617-A15C-B92CBF7F10B6}" type="presParOf" srcId="{F0A51749-D97D-416F-99BC-7E9557EDE6B5}" destId="{8C9C5694-044D-4542-B7DC-BA8F2B6A14B4}" srcOrd="10" destOrd="0" presId="urn:microsoft.com/office/officeart/2005/8/layout/hierarchy1"/>
    <dgm:cxn modelId="{0ABFDCE1-71C0-4194-B963-CC3519AFE799}" type="presParOf" srcId="{F0A51749-D97D-416F-99BC-7E9557EDE6B5}" destId="{5E41879C-494E-4620-B122-4394A11BB3D6}" srcOrd="11" destOrd="0" presId="urn:microsoft.com/office/officeart/2005/8/layout/hierarchy1"/>
    <dgm:cxn modelId="{1FDD0FDC-54E5-4C13-88EB-B144AE0BECBA}" type="presParOf" srcId="{5E41879C-494E-4620-B122-4394A11BB3D6}" destId="{C5C81B49-C144-4612-9C5F-ED1BE18F35F2}" srcOrd="0" destOrd="0" presId="urn:microsoft.com/office/officeart/2005/8/layout/hierarchy1"/>
    <dgm:cxn modelId="{7B19EA10-E04F-4BE0-8036-05C80B717ECA}" type="presParOf" srcId="{C5C81B49-C144-4612-9C5F-ED1BE18F35F2}" destId="{4D7A8455-419C-458E-AA19-05BFFAAB0D5E}" srcOrd="0" destOrd="0" presId="urn:microsoft.com/office/officeart/2005/8/layout/hierarchy1"/>
    <dgm:cxn modelId="{954110D7-3E0A-4225-A477-E2FA5C1A5A0A}" type="presParOf" srcId="{C5C81B49-C144-4612-9C5F-ED1BE18F35F2}" destId="{520669B0-FAFB-4624-B088-3855D2267BA0}" srcOrd="1" destOrd="0" presId="urn:microsoft.com/office/officeart/2005/8/layout/hierarchy1"/>
    <dgm:cxn modelId="{A24BE881-9D75-453B-925A-9DE275FEEABD}" type="presParOf" srcId="{5E41879C-494E-4620-B122-4394A11BB3D6}" destId="{97A17B48-F8C8-4014-BC92-1FA15C4A2949}" srcOrd="1" destOrd="0" presId="urn:microsoft.com/office/officeart/2005/8/layout/hierarchy1"/>
    <dgm:cxn modelId="{93839EB5-8C29-40B0-89E5-9009DED24485}" type="presParOf" srcId="{C4EF3AC4-681F-4A25-B5A2-3F3F253F6390}" destId="{86D5B3C5-BE54-4880-B263-3389F2E02030}" srcOrd="2" destOrd="0" presId="urn:microsoft.com/office/officeart/2005/8/layout/hierarchy1"/>
    <dgm:cxn modelId="{FDA44BC6-054D-41EF-B553-8B5453FCFCDF}" type="presParOf" srcId="{C4EF3AC4-681F-4A25-B5A2-3F3F253F6390}" destId="{34EE3D23-B25C-4949-AA35-ECEC88E38A20}" srcOrd="3" destOrd="0" presId="urn:microsoft.com/office/officeart/2005/8/layout/hierarchy1"/>
    <dgm:cxn modelId="{799A8F8A-777C-494B-A1A2-C8F57058E348}" type="presParOf" srcId="{34EE3D23-B25C-4949-AA35-ECEC88E38A20}" destId="{8BF16EAB-DF55-483A-8241-AA7C33C85B4C}" srcOrd="0" destOrd="0" presId="urn:microsoft.com/office/officeart/2005/8/layout/hierarchy1"/>
    <dgm:cxn modelId="{F5277B63-092B-499D-BDE7-2727309BA3AF}" type="presParOf" srcId="{8BF16EAB-DF55-483A-8241-AA7C33C85B4C}" destId="{00253176-FD4B-4C55-B5A7-B5D03527FE4F}" srcOrd="0" destOrd="0" presId="urn:microsoft.com/office/officeart/2005/8/layout/hierarchy1"/>
    <dgm:cxn modelId="{35423AFC-F4CF-4C4A-9EE3-A1DD8D8646C8}" type="presParOf" srcId="{8BF16EAB-DF55-483A-8241-AA7C33C85B4C}" destId="{C940AB52-C17D-4750-9CEA-323EBF0D6EDA}" srcOrd="1" destOrd="0" presId="urn:microsoft.com/office/officeart/2005/8/layout/hierarchy1"/>
    <dgm:cxn modelId="{420BAEA4-4138-4309-84FF-BF460CBA38A9}" type="presParOf" srcId="{34EE3D23-B25C-4949-AA35-ECEC88E38A20}" destId="{C955DFC4-F236-499B-B0F7-3AAC9BDF573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36DE3D9-CF9E-40AD-85AB-698E7BDC78F2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850A8C6-8781-4D37-81E1-368AF4434E13}">
      <dgm:prSet phldrT="[Текст]" custT="1"/>
      <dgm:spPr/>
      <dgm:t>
        <a:bodyPr/>
        <a:lstStyle/>
        <a:p>
          <a:pPr algn="ctr"/>
          <a:r>
            <a:rPr lang="ru-RU" sz="2000" u="sng" dirty="0" smtClean="0"/>
            <a:t>Реализация</a:t>
          </a:r>
          <a:r>
            <a:rPr lang="ru-RU" sz="2000" dirty="0" smtClean="0"/>
            <a:t> </a:t>
          </a:r>
          <a:r>
            <a:rPr lang="ru-RU" sz="2000" dirty="0"/>
            <a:t>на региональном уровне единых подходов к организации процедуры оценивания</a:t>
          </a:r>
        </a:p>
      </dgm:t>
    </dgm:pt>
    <dgm:pt modelId="{4542BC87-6263-40D2-A683-2D27DCB5BA13}" type="parTrans" cxnId="{8BD6180C-CA65-4452-9B10-91347F1CE1FA}">
      <dgm:prSet/>
      <dgm:spPr/>
      <dgm:t>
        <a:bodyPr/>
        <a:lstStyle/>
        <a:p>
          <a:endParaRPr lang="ru-RU"/>
        </a:p>
      </dgm:t>
    </dgm:pt>
    <dgm:pt modelId="{819AE2DE-A7DD-4178-9143-7496A108EE57}" type="sibTrans" cxnId="{8BD6180C-CA65-4452-9B10-91347F1CE1FA}">
      <dgm:prSet/>
      <dgm:spPr/>
      <dgm:t>
        <a:bodyPr/>
        <a:lstStyle/>
        <a:p>
          <a:endParaRPr lang="ru-RU"/>
        </a:p>
      </dgm:t>
    </dgm:pt>
    <dgm:pt modelId="{FDD4A612-F132-4DED-80C5-3964AD16FAEA}">
      <dgm:prSet phldrT="[Текст]" custT="1"/>
      <dgm:spPr/>
      <dgm:t>
        <a:bodyPr/>
        <a:lstStyle/>
        <a:p>
          <a:r>
            <a:rPr lang="ru-RU" sz="2000" u="sng" dirty="0" smtClean="0"/>
            <a:t>обеспечивает</a:t>
          </a:r>
          <a:r>
            <a:rPr lang="ru-RU" sz="2000" u="none" dirty="0" smtClean="0"/>
            <a:t> </a:t>
          </a:r>
          <a:r>
            <a:rPr lang="ru-RU" sz="2000" dirty="0"/>
            <a:t>равные права обучающихся на получение объективной оценки</a:t>
          </a:r>
        </a:p>
      </dgm:t>
    </dgm:pt>
    <dgm:pt modelId="{07350EC2-728C-4015-B59B-F0C4145A0026}" type="parTrans" cxnId="{D188FE84-3FED-4D5C-959E-BB6B0A93F954}">
      <dgm:prSet/>
      <dgm:spPr/>
      <dgm:t>
        <a:bodyPr/>
        <a:lstStyle/>
        <a:p>
          <a:endParaRPr lang="ru-RU"/>
        </a:p>
      </dgm:t>
    </dgm:pt>
    <dgm:pt modelId="{53EFD416-C323-46A8-B6DB-CB3EE93C6C3C}" type="sibTrans" cxnId="{D188FE84-3FED-4D5C-959E-BB6B0A93F954}">
      <dgm:prSet/>
      <dgm:spPr/>
      <dgm:t>
        <a:bodyPr/>
        <a:lstStyle/>
        <a:p>
          <a:endParaRPr lang="ru-RU"/>
        </a:p>
      </dgm:t>
    </dgm:pt>
    <dgm:pt modelId="{428F483B-0050-4297-A4CF-DC2CFE9526C0}">
      <dgm:prSet phldrT="[Текст]" custT="1"/>
      <dgm:spPr/>
      <dgm:t>
        <a:bodyPr/>
        <a:lstStyle/>
        <a:p>
          <a:r>
            <a:rPr lang="ru-RU" sz="2000" u="sng" dirty="0" smtClean="0"/>
            <a:t>обеспечивает</a:t>
          </a:r>
          <a:r>
            <a:rPr lang="ru-RU" sz="2000" u="none" dirty="0" smtClean="0"/>
            <a:t> </a:t>
          </a:r>
          <a:r>
            <a:rPr lang="ru-RU" sz="2000" dirty="0" smtClean="0"/>
            <a:t>достижение </a:t>
          </a:r>
          <a:r>
            <a:rPr lang="ru-RU" sz="2000" dirty="0"/>
            <a:t>результатов ФГОС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/>
          </dgm14:cNvPr>
        </a:ext>
      </dgm:extLst>
    </dgm:pt>
    <dgm:pt modelId="{FE63F0D2-BBAB-4217-967E-3F335DCC420F}" type="parTrans" cxnId="{BD915A9E-7448-47AC-AE53-B8B6974C3548}">
      <dgm:prSet/>
      <dgm:spPr/>
      <dgm:t>
        <a:bodyPr/>
        <a:lstStyle/>
        <a:p>
          <a:endParaRPr lang="ru-RU"/>
        </a:p>
      </dgm:t>
    </dgm:pt>
    <dgm:pt modelId="{441C2918-6298-4294-9414-52BA6384D1CD}" type="sibTrans" cxnId="{BD915A9E-7448-47AC-AE53-B8B6974C3548}">
      <dgm:prSet/>
      <dgm:spPr/>
      <dgm:t>
        <a:bodyPr/>
        <a:lstStyle/>
        <a:p>
          <a:endParaRPr lang="ru-RU"/>
        </a:p>
      </dgm:t>
    </dgm:pt>
    <dgm:pt modelId="{F49AC580-039D-4241-B0BA-3C40BCCC5D31}" type="pres">
      <dgm:prSet presAssocID="{336DE3D9-CF9E-40AD-85AB-698E7BDC78F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1AB5C12-7D49-48E0-9E84-CBE099EA92D4}" type="pres">
      <dgm:prSet presAssocID="{B850A8C6-8781-4D37-81E1-368AF4434E13}" presName="root" presStyleCnt="0"/>
      <dgm:spPr/>
    </dgm:pt>
    <dgm:pt modelId="{9C339B97-B980-43DD-B33F-B1B9EB6AB881}" type="pres">
      <dgm:prSet presAssocID="{B850A8C6-8781-4D37-81E1-368AF4434E13}" presName="rootComposite" presStyleCnt="0"/>
      <dgm:spPr/>
    </dgm:pt>
    <dgm:pt modelId="{F229CED9-DE54-4A5B-B458-19CEF7866225}" type="pres">
      <dgm:prSet presAssocID="{B850A8C6-8781-4D37-81E1-368AF4434E13}" presName="rootText" presStyleLbl="node1" presStyleIdx="0" presStyleCnt="1" custScaleX="439684"/>
      <dgm:spPr/>
      <dgm:t>
        <a:bodyPr/>
        <a:lstStyle/>
        <a:p>
          <a:endParaRPr lang="ru-RU"/>
        </a:p>
      </dgm:t>
    </dgm:pt>
    <dgm:pt modelId="{C31FAA4A-775D-4A52-97CD-CE9CE181CC96}" type="pres">
      <dgm:prSet presAssocID="{B850A8C6-8781-4D37-81E1-368AF4434E13}" presName="rootConnector" presStyleLbl="node1" presStyleIdx="0" presStyleCnt="1"/>
      <dgm:spPr/>
      <dgm:t>
        <a:bodyPr/>
        <a:lstStyle/>
        <a:p>
          <a:endParaRPr lang="ru-RU"/>
        </a:p>
      </dgm:t>
    </dgm:pt>
    <dgm:pt modelId="{7AF0D76F-9FC5-4901-98E4-9D141866C75C}" type="pres">
      <dgm:prSet presAssocID="{B850A8C6-8781-4D37-81E1-368AF4434E13}" presName="childShape" presStyleCnt="0"/>
      <dgm:spPr/>
    </dgm:pt>
    <dgm:pt modelId="{5B55A8B8-D574-4B53-A48C-F44DCC65B54E}" type="pres">
      <dgm:prSet presAssocID="{07350EC2-728C-4015-B59B-F0C4145A0026}" presName="Name13" presStyleLbl="parChTrans1D2" presStyleIdx="0" presStyleCnt="2"/>
      <dgm:spPr/>
      <dgm:t>
        <a:bodyPr/>
        <a:lstStyle/>
        <a:p>
          <a:endParaRPr lang="ru-RU"/>
        </a:p>
      </dgm:t>
    </dgm:pt>
    <dgm:pt modelId="{9E7A886E-4E4C-4340-AD3F-3197528AD182}" type="pres">
      <dgm:prSet presAssocID="{FDD4A612-F132-4DED-80C5-3964AD16FAEA}" presName="childText" presStyleLbl="bgAcc1" presStyleIdx="0" presStyleCnt="2" custScaleX="4786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F88968-38B2-4777-956C-7FBE303EC090}" type="pres">
      <dgm:prSet presAssocID="{FE63F0D2-BBAB-4217-967E-3F335DCC420F}" presName="Name13" presStyleLbl="parChTrans1D2" presStyleIdx="1" presStyleCnt="2"/>
      <dgm:spPr/>
      <dgm:t>
        <a:bodyPr/>
        <a:lstStyle/>
        <a:p>
          <a:endParaRPr lang="ru-RU"/>
        </a:p>
      </dgm:t>
    </dgm:pt>
    <dgm:pt modelId="{13C1BD97-596E-48B0-8B75-8EAC38C15EBF}" type="pres">
      <dgm:prSet presAssocID="{428F483B-0050-4297-A4CF-DC2CFE9526C0}" presName="childText" presStyleLbl="bgAcc1" presStyleIdx="1" presStyleCnt="2" custScaleX="4098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188FE84-3FED-4D5C-959E-BB6B0A93F954}" srcId="{B850A8C6-8781-4D37-81E1-368AF4434E13}" destId="{FDD4A612-F132-4DED-80C5-3964AD16FAEA}" srcOrd="0" destOrd="0" parTransId="{07350EC2-728C-4015-B59B-F0C4145A0026}" sibTransId="{53EFD416-C323-46A8-B6DB-CB3EE93C6C3C}"/>
    <dgm:cxn modelId="{3A37D444-15EE-46A2-992A-9893CF63E020}" type="presOf" srcId="{B850A8C6-8781-4D37-81E1-368AF4434E13}" destId="{F229CED9-DE54-4A5B-B458-19CEF7866225}" srcOrd="0" destOrd="0" presId="urn:microsoft.com/office/officeart/2005/8/layout/hierarchy3"/>
    <dgm:cxn modelId="{F97EB355-FA33-4415-B1D2-06102A2F2E2C}" type="presOf" srcId="{FE63F0D2-BBAB-4217-967E-3F335DCC420F}" destId="{ADF88968-38B2-4777-956C-7FBE303EC090}" srcOrd="0" destOrd="0" presId="urn:microsoft.com/office/officeart/2005/8/layout/hierarchy3"/>
    <dgm:cxn modelId="{0C536033-3B06-42F4-8006-1456D8F2DAA5}" type="presOf" srcId="{336DE3D9-CF9E-40AD-85AB-698E7BDC78F2}" destId="{F49AC580-039D-4241-B0BA-3C40BCCC5D31}" srcOrd="0" destOrd="0" presId="urn:microsoft.com/office/officeart/2005/8/layout/hierarchy3"/>
    <dgm:cxn modelId="{8BD6180C-CA65-4452-9B10-91347F1CE1FA}" srcId="{336DE3D9-CF9E-40AD-85AB-698E7BDC78F2}" destId="{B850A8C6-8781-4D37-81E1-368AF4434E13}" srcOrd="0" destOrd="0" parTransId="{4542BC87-6263-40D2-A683-2D27DCB5BA13}" sibTransId="{819AE2DE-A7DD-4178-9143-7496A108EE57}"/>
    <dgm:cxn modelId="{F8199A67-E900-47EE-AAA4-A8858F607E24}" type="presOf" srcId="{B850A8C6-8781-4D37-81E1-368AF4434E13}" destId="{C31FAA4A-775D-4A52-97CD-CE9CE181CC96}" srcOrd="1" destOrd="0" presId="urn:microsoft.com/office/officeart/2005/8/layout/hierarchy3"/>
    <dgm:cxn modelId="{5CF303DB-F100-42BD-A6AB-3208AEFE09D8}" type="presOf" srcId="{428F483B-0050-4297-A4CF-DC2CFE9526C0}" destId="{13C1BD97-596E-48B0-8B75-8EAC38C15EBF}" srcOrd="0" destOrd="0" presId="urn:microsoft.com/office/officeart/2005/8/layout/hierarchy3"/>
    <dgm:cxn modelId="{BD915A9E-7448-47AC-AE53-B8B6974C3548}" srcId="{B850A8C6-8781-4D37-81E1-368AF4434E13}" destId="{428F483B-0050-4297-A4CF-DC2CFE9526C0}" srcOrd="1" destOrd="0" parTransId="{FE63F0D2-BBAB-4217-967E-3F335DCC420F}" sibTransId="{441C2918-6298-4294-9414-52BA6384D1CD}"/>
    <dgm:cxn modelId="{F1F8798A-4C6F-4B2E-9C15-3D2DB77FF544}" type="presOf" srcId="{07350EC2-728C-4015-B59B-F0C4145A0026}" destId="{5B55A8B8-D574-4B53-A48C-F44DCC65B54E}" srcOrd="0" destOrd="0" presId="urn:microsoft.com/office/officeart/2005/8/layout/hierarchy3"/>
    <dgm:cxn modelId="{181C414B-2B60-4E0D-97CA-D443F4CA92B4}" type="presOf" srcId="{FDD4A612-F132-4DED-80C5-3964AD16FAEA}" destId="{9E7A886E-4E4C-4340-AD3F-3197528AD182}" srcOrd="0" destOrd="0" presId="urn:microsoft.com/office/officeart/2005/8/layout/hierarchy3"/>
    <dgm:cxn modelId="{D63C0CDD-0DB0-4D56-BC31-5E7E128DDB43}" type="presParOf" srcId="{F49AC580-039D-4241-B0BA-3C40BCCC5D31}" destId="{11AB5C12-7D49-48E0-9E84-CBE099EA92D4}" srcOrd="0" destOrd="0" presId="urn:microsoft.com/office/officeart/2005/8/layout/hierarchy3"/>
    <dgm:cxn modelId="{F2409AC1-9516-456E-A850-FFBA3C1251AD}" type="presParOf" srcId="{11AB5C12-7D49-48E0-9E84-CBE099EA92D4}" destId="{9C339B97-B980-43DD-B33F-B1B9EB6AB881}" srcOrd="0" destOrd="0" presId="urn:microsoft.com/office/officeart/2005/8/layout/hierarchy3"/>
    <dgm:cxn modelId="{40E2D1D2-21CF-4348-8A43-9AA16CD421D0}" type="presParOf" srcId="{9C339B97-B980-43DD-B33F-B1B9EB6AB881}" destId="{F229CED9-DE54-4A5B-B458-19CEF7866225}" srcOrd="0" destOrd="0" presId="urn:microsoft.com/office/officeart/2005/8/layout/hierarchy3"/>
    <dgm:cxn modelId="{1F15AC7D-8621-40E3-92DA-703BF49F195B}" type="presParOf" srcId="{9C339B97-B980-43DD-B33F-B1B9EB6AB881}" destId="{C31FAA4A-775D-4A52-97CD-CE9CE181CC96}" srcOrd="1" destOrd="0" presId="urn:microsoft.com/office/officeart/2005/8/layout/hierarchy3"/>
    <dgm:cxn modelId="{CDBEE56D-256F-4528-963B-7D692783ED7A}" type="presParOf" srcId="{11AB5C12-7D49-48E0-9E84-CBE099EA92D4}" destId="{7AF0D76F-9FC5-4901-98E4-9D141866C75C}" srcOrd="1" destOrd="0" presId="urn:microsoft.com/office/officeart/2005/8/layout/hierarchy3"/>
    <dgm:cxn modelId="{4FE3997C-88AC-4EB2-8481-1F128D912C7E}" type="presParOf" srcId="{7AF0D76F-9FC5-4901-98E4-9D141866C75C}" destId="{5B55A8B8-D574-4B53-A48C-F44DCC65B54E}" srcOrd="0" destOrd="0" presId="urn:microsoft.com/office/officeart/2005/8/layout/hierarchy3"/>
    <dgm:cxn modelId="{C2E6C380-F293-4D60-A6D0-4E2641CF34E1}" type="presParOf" srcId="{7AF0D76F-9FC5-4901-98E4-9D141866C75C}" destId="{9E7A886E-4E4C-4340-AD3F-3197528AD182}" srcOrd="1" destOrd="0" presId="urn:microsoft.com/office/officeart/2005/8/layout/hierarchy3"/>
    <dgm:cxn modelId="{5A1ABB8E-0782-4D0A-95E5-788DA9E7DDE4}" type="presParOf" srcId="{7AF0D76F-9FC5-4901-98E4-9D141866C75C}" destId="{ADF88968-38B2-4777-956C-7FBE303EC090}" srcOrd="2" destOrd="0" presId="urn:microsoft.com/office/officeart/2005/8/layout/hierarchy3"/>
    <dgm:cxn modelId="{F9839DA2-0720-43B2-B916-30308BB5B7AA}" type="presParOf" srcId="{7AF0D76F-9FC5-4901-98E4-9D141866C75C}" destId="{13C1BD97-596E-48B0-8B75-8EAC38C15EBF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5B21D-EE1B-4503-9F61-889BA0678F07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7FE00E-1303-441E-9F1A-474A8BF8C2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492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18607-1EF8-E44B-B0CD-AB42C41B17F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7507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0CA2F5-A7C3-4927-85FA-825A4350BCA0}" type="slidenum">
              <a:rPr lang="ru-RU" altLang="ru-RU" smtClean="0"/>
              <a:pPr/>
              <a:t>29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804868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658F5-FB38-4EBA-B56B-18C29AADBACE}" type="slidenum">
              <a:rPr lang="ru-RU" smtClean="0"/>
              <a:pPr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3912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658F5-FB38-4EBA-B56B-18C29AADBACE}" type="slidenum">
              <a:rPr lang="ru-RU" smtClean="0"/>
              <a:pPr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6315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C2165-A174-40DE-B976-A48A88A6D1F2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98EB-68F9-4EA5-B7F7-841196DA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6063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C2165-A174-40DE-B976-A48A88A6D1F2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98EB-68F9-4EA5-B7F7-841196DA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0519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C2165-A174-40DE-B976-A48A88A6D1F2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98EB-68F9-4EA5-B7F7-841196DA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6509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noGroup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8993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C2165-A174-40DE-B976-A48A88A6D1F2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98EB-68F9-4EA5-B7F7-841196DA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4251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C2165-A174-40DE-B976-A48A88A6D1F2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98EB-68F9-4EA5-B7F7-841196DA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065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C2165-A174-40DE-B976-A48A88A6D1F2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98EB-68F9-4EA5-B7F7-841196DA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1903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C2165-A174-40DE-B976-A48A88A6D1F2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98EB-68F9-4EA5-B7F7-841196DA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796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C2165-A174-40DE-B976-A48A88A6D1F2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98EB-68F9-4EA5-B7F7-841196DA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8486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C2165-A174-40DE-B976-A48A88A6D1F2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98EB-68F9-4EA5-B7F7-841196DA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8371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C2165-A174-40DE-B976-A48A88A6D1F2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98EB-68F9-4EA5-B7F7-841196DA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0526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C2165-A174-40DE-B976-A48A88A6D1F2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98EB-68F9-4EA5-B7F7-841196DA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9128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FC2165-A174-40DE-B976-A48A88A6D1F2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4298EB-68F9-4EA5-B7F7-841196DA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551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beliro.ru/deyatelnost/metodicheskaya-deyatelnost/virtual-cabinet/metodicheskaya-rabota-v-obrazovatelnoj-organizaczii" TargetMode="Externa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43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44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10" Type="http://schemas.openxmlformats.org/officeDocument/2006/relationships/image" Target="../media/image43.png"/><Relationship Id="rId4" Type="http://schemas.openxmlformats.org/officeDocument/2006/relationships/diagramQuickStyle" Target="../diagrams/quickStyle3.xml"/><Relationship Id="rId9" Type="http://schemas.openxmlformats.org/officeDocument/2006/relationships/hyperlink" Target="https://beliro.ru/deyatelnost/metodicheskaya-deyatelnost/virtual-cabinet/vvedenie-obnovlennyix-fgos-i-foop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10" Type="http://schemas.openxmlformats.org/officeDocument/2006/relationships/image" Target="../media/image60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2.png"/><Relationship Id="rId7" Type="http://schemas.openxmlformats.org/officeDocument/2006/relationships/image" Target="../media/image66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11" Type="http://schemas.openxmlformats.org/officeDocument/2006/relationships/image" Target="../media/image70.jpeg"/><Relationship Id="rId5" Type="http://schemas.openxmlformats.org/officeDocument/2006/relationships/image" Target="../media/image64.jpeg"/><Relationship Id="rId10" Type="http://schemas.openxmlformats.org/officeDocument/2006/relationships/image" Target="../media/image69.jpeg"/><Relationship Id="rId4" Type="http://schemas.openxmlformats.org/officeDocument/2006/relationships/image" Target="../media/image63.png"/><Relationship Id="rId9" Type="http://schemas.openxmlformats.org/officeDocument/2006/relationships/image" Target="../media/image68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63.png"/><Relationship Id="rId7" Type="http://schemas.openxmlformats.org/officeDocument/2006/relationships/image" Target="../media/image74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openxmlformats.org/officeDocument/2006/relationships/image" Target="../media/image72.jpeg"/><Relationship Id="rId4" Type="http://schemas.openxmlformats.org/officeDocument/2006/relationships/image" Target="../media/image71.jpeg"/><Relationship Id="rId9" Type="http://schemas.openxmlformats.org/officeDocument/2006/relationships/image" Target="../media/image7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C:\Users\ZuevaES\Desktop\1650598723_37-sportishka-com-p-sobornaya-ploshchad-belgorod-krasivo-foto-4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78" b="5215"/>
          <a:stretch/>
        </p:blipFill>
        <p:spPr bwMode="auto">
          <a:xfrm>
            <a:off x="741245" y="0"/>
            <a:ext cx="114809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478" y="-21409"/>
            <a:ext cx="8001000" cy="6879409"/>
          </a:xfrm>
          <a:prstGeom prst="rect">
            <a:avLst/>
          </a:prstGeom>
        </p:spPr>
      </p:pic>
      <p:sp>
        <p:nvSpPr>
          <p:cNvPr id="11" name="Заголовок 3"/>
          <p:cNvSpPr txBox="1">
            <a:spLocks/>
          </p:cNvSpPr>
          <p:nvPr/>
        </p:nvSpPr>
        <p:spPr>
          <a:xfrm>
            <a:off x="189344" y="5557151"/>
            <a:ext cx="4114801" cy="104865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600" spc="300" dirty="0">
              <a:solidFill>
                <a:srgbClr val="0070C0"/>
              </a:solidFill>
              <a:latin typeface="TT Firs Medium" panose="02000903020000020003" pitchFamily="50" charset="0"/>
              <a:cs typeface="Verdana"/>
            </a:endParaRPr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89344" y="351324"/>
            <a:ext cx="6547338" cy="2852738"/>
          </a:xfrm>
        </p:spPr>
        <p:txBody>
          <a:bodyPr>
            <a:normAutofit/>
          </a:bodyPr>
          <a:lstStyle/>
          <a:p>
            <a:pPr algn="ctr"/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100" b="1" dirty="0" smtClean="0">
                <a:solidFill>
                  <a:srgbClr val="0070C0"/>
                </a:solidFill>
              </a:rPr>
              <a:t>« Об актуальных направлениях деятельности ОУ</a:t>
            </a:r>
            <a:br>
              <a:rPr lang="ru-RU" sz="3100" b="1" dirty="0" smtClean="0">
                <a:solidFill>
                  <a:srgbClr val="0070C0"/>
                </a:solidFill>
              </a:rPr>
            </a:br>
            <a:r>
              <a:rPr lang="ru-RU" sz="3100" b="1" dirty="0" smtClean="0">
                <a:solidFill>
                  <a:srgbClr val="0070C0"/>
                </a:solidFill>
              </a:rPr>
              <a:t>в </a:t>
            </a:r>
            <a:r>
              <a:rPr lang="ru-RU" sz="3100" b="1" dirty="0">
                <a:solidFill>
                  <a:srgbClr val="0070C0"/>
                </a:solidFill>
              </a:rPr>
              <a:t>2024-2025 учебном </a:t>
            </a:r>
            <a:r>
              <a:rPr lang="ru-RU" sz="3100" b="1" dirty="0" smtClean="0">
                <a:solidFill>
                  <a:srgbClr val="0070C0"/>
                </a:solidFill>
              </a:rPr>
              <a:t> году»</a:t>
            </a:r>
            <a:endParaRPr lang="ru-RU" sz="3100" b="1" dirty="0">
              <a:solidFill>
                <a:srgbClr val="0070C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41245" y="4477033"/>
            <a:ext cx="465747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70C0"/>
                </a:solidFill>
              </a:rPr>
              <a:t>Августовская секция заместителей директоров,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</a:rPr>
              <a:t> 23 августа 2024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33731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9494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689" y="671701"/>
            <a:ext cx="683166" cy="76324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78702" y="516345"/>
            <a:ext cx="107556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0070C0"/>
                </a:solidFill>
              </a:rPr>
              <a:t>Задачи деятельности ОУ в </a:t>
            </a:r>
            <a:r>
              <a:rPr lang="ru-RU" sz="2400" b="1" dirty="0" smtClean="0">
                <a:solidFill>
                  <a:srgbClr val="0070C0"/>
                </a:solidFill>
              </a:rPr>
              <a:t> связи с изменениями в законодательстве в области образования</a:t>
            </a:r>
            <a:r>
              <a:rPr lang="ru-RU" sz="2400" b="1" u="sng" dirty="0" smtClean="0">
                <a:solidFill>
                  <a:srgbClr val="0070C0"/>
                </a:solidFill>
              </a:rPr>
              <a:t> </a:t>
            </a:r>
            <a:endParaRPr lang="ru-RU" sz="2400" b="1" u="sng" dirty="0">
              <a:solidFill>
                <a:srgbClr val="0070C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1319016"/>
              </p:ext>
            </p:extLst>
          </p:nvPr>
        </p:nvGraphicFramePr>
        <p:xfrm>
          <a:off x="429490" y="1416615"/>
          <a:ext cx="11510245" cy="5419218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490942"/>
                <a:gridCol w="8146462"/>
                <a:gridCol w="2872841"/>
              </a:tblGrid>
              <a:tr h="390018"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Направление 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Организационная форма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9001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 Организация п</a:t>
                      </a:r>
                      <a:r>
                        <a:rPr lang="ru-RU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овышение квалификации педагогов</a:t>
                      </a:r>
                      <a:r>
                        <a:rPr lang="ru-RU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 по вопросам реализации ФОП НОО, ФОП ООО и ФОП СОО в учреждениях ДПО и на внутриучрежденческом уровне</a:t>
                      </a:r>
                      <a:endParaRPr lang="ru-RU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Курсы ПК, </a:t>
                      </a:r>
                      <a:r>
                        <a:rPr lang="ru-RU" sz="1600" dirty="0" err="1" smtClean="0">
                          <a:solidFill>
                            <a:srgbClr val="002060"/>
                          </a:solidFill>
                        </a:rPr>
                        <a:t>внутришкольные</a:t>
                      </a:r>
                      <a:r>
                        <a:rPr lang="ru-RU" sz="1600" baseline="0" dirty="0" smtClean="0">
                          <a:solidFill>
                            <a:srgbClr val="002060"/>
                          </a:solidFill>
                        </a:rPr>
                        <a:t> семинары и пр.</a:t>
                      </a:r>
                      <a:endParaRPr lang="ru-RU" sz="16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9001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Внутренний контроль обязательного повышения квалификации учителей, преподающих учебные предметы </a:t>
                      </a:r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«Труд (технология)», «Основы безопасности и защиты Родины»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Мониторинг прохождения курсов</a:t>
                      </a:r>
                      <a:endParaRPr lang="ru-RU" sz="16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9001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Мониторинг оснащенности кабинетов  ОБЗР и «Труд(технология», реализации «Дорожных карт» введения предметов</a:t>
                      </a:r>
                      <a:endParaRPr lang="ru-RU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Результаты</a:t>
                      </a:r>
                      <a:r>
                        <a:rPr lang="ru-RU" sz="1600" baseline="0" dirty="0" smtClean="0">
                          <a:solidFill>
                            <a:srgbClr val="002060"/>
                          </a:solidFill>
                        </a:rPr>
                        <a:t> мониторинга, меры по выполнению требований</a:t>
                      </a:r>
                      <a:endParaRPr lang="ru-RU" sz="16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9001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4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Организация</a:t>
                      </a:r>
                      <a:r>
                        <a:rPr lang="ru-RU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 информирования педагогов об изменениях в ФОП НОО, ФОП ООО и ФОП СОО в связи с изменениями в обновленных ФГОС в части </a:t>
                      </a:r>
                      <a:r>
                        <a:rPr lang="ru-RU" b="1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учебных предметов </a:t>
                      </a:r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"Труд (технология)", "Основы безопасности и защиты Родины»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Всеобуч по</a:t>
                      </a:r>
                      <a:r>
                        <a:rPr lang="ru-RU" sz="1600" baseline="0" dirty="0" smtClean="0">
                          <a:solidFill>
                            <a:srgbClr val="002060"/>
                          </a:solidFill>
                        </a:rPr>
                        <a:t> обновленным ФГОС </a:t>
                      </a:r>
                    </a:p>
                    <a:p>
                      <a:r>
                        <a:rPr lang="ru-RU" sz="1600" baseline="0" dirty="0" smtClean="0">
                          <a:solidFill>
                            <a:srgbClr val="002060"/>
                          </a:solidFill>
                        </a:rPr>
                        <a:t>Предметные ШМО</a:t>
                      </a:r>
                      <a:endParaRPr lang="ru-RU" sz="16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9001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5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Актуализация ООП НОО, ООП ООО и ООП СОО ОУ в соответствии с изменениями в законодательстве</a:t>
                      </a:r>
                      <a:endParaRPr lang="ru-RU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Приказ о внесении в ООП /или об утверждении программы в новой редакции</a:t>
                      </a:r>
                      <a:endParaRPr lang="ru-RU" sz="16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90018"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Функционирование ВСОКО  в соответствии с ФООП / оценка достижения планируемых результатов освоения ФОП НОО, ФОП ООО и ФОП СОО</a:t>
                      </a:r>
                      <a:endParaRPr lang="ru-RU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aseline="0" dirty="0" smtClean="0">
                          <a:solidFill>
                            <a:srgbClr val="002060"/>
                          </a:solidFill>
                        </a:rPr>
                        <a:t>ВСОКО, программа мониторингов</a:t>
                      </a:r>
                      <a:endParaRPr lang="ru-RU" sz="16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1917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2308" t="13676" r="28296" b="21368"/>
          <a:stretch/>
        </p:blipFill>
        <p:spPr>
          <a:xfrm>
            <a:off x="238725" y="4536831"/>
            <a:ext cx="6271998" cy="2210332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/>
          <a:srcRect l="11346" t="10598" r="27116" b="4957"/>
          <a:stretch/>
        </p:blipFill>
        <p:spPr>
          <a:xfrm>
            <a:off x="238725" y="110836"/>
            <a:ext cx="6447692" cy="4536832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/>
          <a:srcRect l="25288" t="15214" r="28462" b="7863"/>
          <a:stretch/>
        </p:blipFill>
        <p:spPr>
          <a:xfrm>
            <a:off x="6510723" y="633046"/>
            <a:ext cx="5845399" cy="5591907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3637006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l="13366" t="10598" r="29904" b="12991"/>
          <a:stretch/>
        </p:blipFill>
        <p:spPr>
          <a:xfrm>
            <a:off x="515815" y="1277814"/>
            <a:ext cx="11301047" cy="53222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/>
          <a:srcRect l="9904" t="9744" r="27019" b="70085"/>
          <a:stretch/>
        </p:blipFill>
        <p:spPr>
          <a:xfrm>
            <a:off x="679938" y="0"/>
            <a:ext cx="10574216" cy="138332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781693" y="5439508"/>
            <a:ext cx="7971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!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2909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21538" t="11272" r="30569" b="24646"/>
          <a:stretch/>
        </p:blipFill>
        <p:spPr>
          <a:xfrm>
            <a:off x="854718" y="1371600"/>
            <a:ext cx="4894918" cy="4973782"/>
          </a:xfrm>
          <a:prstGeom prst="rect">
            <a:avLst/>
          </a:prstGeom>
          <a:ln>
            <a:solidFill>
              <a:srgbClr val="C00000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6733311" y="1385455"/>
            <a:ext cx="3710888" cy="501675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Русский язык,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Родной (русский) язык,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Литература, 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Родная (русская) литература,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Иностранные языки,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Математика,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Информатика,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История,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Обществознание,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География,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Физика,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Химия,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Биология,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Музыка,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Изобразительное искусство,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Физическая культура.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/>
          <a:srcRect l="9904" t="9744" r="27637" b="72276"/>
          <a:stretch/>
        </p:blipFill>
        <p:spPr>
          <a:xfrm>
            <a:off x="222738" y="0"/>
            <a:ext cx="11207262" cy="1233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8144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7270" y="118933"/>
            <a:ext cx="8229600" cy="720080"/>
          </a:xfrm>
        </p:spPr>
        <p:txBody>
          <a:bodyPr>
            <a:normAutofit/>
          </a:bodyPr>
          <a:lstStyle/>
          <a:p>
            <a:r>
              <a:rPr lang="ru-RU" sz="2800" b="1" u="sng" dirty="0">
                <a:solidFill>
                  <a:schemeClr val="bg1"/>
                </a:solidFill>
              </a:rPr>
              <a:t>С </a:t>
            </a:r>
            <a:r>
              <a:rPr lang="ru-RU" sz="2800" b="1" u="sng" dirty="0" smtClean="0">
                <a:solidFill>
                  <a:schemeClr val="bg1"/>
                </a:solidFill>
              </a:rPr>
              <a:t>1</a:t>
            </a:r>
            <a:endParaRPr lang="ru-RU" sz="2800" b="1" u="sng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3345" y="1132987"/>
            <a:ext cx="11537639" cy="5420214"/>
          </a:xfrm>
        </p:spPr>
        <p:txBody>
          <a:bodyPr>
            <a:normAutofit fontScale="25000" lnSpcReduction="20000"/>
          </a:bodyPr>
          <a:lstStyle/>
          <a:p>
            <a:pPr marL="273050" indent="-273050" algn="just">
              <a:buFont typeface="+mj-lt"/>
              <a:buAutoNum type="arabicParenR"/>
            </a:pPr>
            <a:r>
              <a:rPr lang="ru-RU" sz="7200" b="1" dirty="0">
                <a:solidFill>
                  <a:schemeClr val="accent1">
                    <a:lumMod val="50000"/>
                  </a:schemeClr>
                </a:solidFill>
              </a:rPr>
              <a:t>Федеральный закон</a:t>
            </a:r>
            <a:r>
              <a:rPr lang="ru-RU" sz="7200" dirty="0">
                <a:solidFill>
                  <a:schemeClr val="accent1">
                    <a:lumMod val="50000"/>
                  </a:schemeClr>
                </a:solidFill>
              </a:rPr>
              <a:t> от 04.08.2023 года № 468-ФЗ «О внесении изменений в статьи 97 и 98 Федерального закона «Об образовании в Российской Федерации</a:t>
            </a:r>
            <a:r>
              <a:rPr lang="ru-RU" sz="7200" dirty="0" smtClean="0">
                <a:solidFill>
                  <a:schemeClr val="accent1">
                    <a:lumMod val="50000"/>
                  </a:schemeClr>
                </a:solidFill>
              </a:rPr>
              <a:t>»;</a:t>
            </a:r>
            <a:endParaRPr lang="ru-RU" sz="7200" dirty="0">
              <a:solidFill>
                <a:schemeClr val="accent1">
                  <a:lumMod val="50000"/>
                </a:schemeClr>
              </a:solidFill>
            </a:endParaRPr>
          </a:p>
          <a:p>
            <a:pPr marL="273050" indent="-273050" algn="just">
              <a:buFont typeface="+mj-lt"/>
              <a:buAutoNum type="arabicParenR"/>
            </a:pPr>
            <a:r>
              <a:rPr lang="ru-RU" sz="7200" b="1" dirty="0">
                <a:solidFill>
                  <a:schemeClr val="accent1">
                    <a:lumMod val="50000"/>
                  </a:schemeClr>
                </a:solidFill>
              </a:rPr>
              <a:t>п</a:t>
            </a:r>
            <a:r>
              <a:rPr lang="ru-RU" sz="7200" b="1" dirty="0" smtClean="0">
                <a:solidFill>
                  <a:schemeClr val="accent1">
                    <a:lumMod val="50000"/>
                  </a:schemeClr>
                </a:solidFill>
              </a:rPr>
              <a:t>остановление Правительства </a:t>
            </a:r>
            <a:r>
              <a:rPr lang="ru-RU" sz="7200" b="1" dirty="0">
                <a:solidFill>
                  <a:schemeClr val="accent1">
                    <a:lumMod val="50000"/>
                  </a:schemeClr>
                </a:solidFill>
              </a:rPr>
              <a:t>Российской Федерации</a:t>
            </a:r>
            <a:r>
              <a:rPr lang="ru-RU" sz="7200" dirty="0">
                <a:solidFill>
                  <a:schemeClr val="accent1">
                    <a:lumMod val="50000"/>
                  </a:schemeClr>
                </a:solidFill>
              </a:rPr>
              <a:t> от 17.02.2024 года № 182 «Об утверждении Правил формирования и </a:t>
            </a:r>
            <a:r>
              <a:rPr lang="ru-RU" sz="7200" dirty="0" smtClean="0">
                <a:solidFill>
                  <a:schemeClr val="accent1">
                    <a:lumMod val="50000"/>
                  </a:schemeClr>
                </a:solidFill>
              </a:rPr>
              <a:t>ведения </a:t>
            </a:r>
            <a:r>
              <a:rPr lang="ru-RU" sz="7200" dirty="0">
                <a:solidFill>
                  <a:schemeClr val="accent1">
                    <a:lumMod val="50000"/>
                  </a:schemeClr>
                </a:solidFill>
              </a:rPr>
              <a:t>государственной информационной системы «Федеральная информационная система оценки качества образования</a:t>
            </a:r>
            <a:r>
              <a:rPr lang="ru-RU" sz="7200" dirty="0" smtClean="0">
                <a:solidFill>
                  <a:schemeClr val="accent1">
                    <a:lumMod val="50000"/>
                  </a:schemeClr>
                </a:solidFill>
              </a:rPr>
              <a:t>»;</a:t>
            </a:r>
            <a:endParaRPr lang="ru-RU" sz="7200" dirty="0">
              <a:solidFill>
                <a:schemeClr val="accent1">
                  <a:lumMod val="50000"/>
                </a:schemeClr>
              </a:solidFill>
            </a:endParaRPr>
          </a:p>
          <a:p>
            <a:pPr marL="273050" indent="-273050" algn="just">
              <a:buFont typeface="+mj-lt"/>
              <a:buAutoNum type="arabicParenR"/>
            </a:pPr>
            <a:r>
              <a:rPr lang="ru-RU" sz="7200" b="1" dirty="0">
                <a:solidFill>
                  <a:schemeClr val="accent1">
                    <a:lumMod val="50000"/>
                  </a:schemeClr>
                </a:solidFill>
              </a:rPr>
              <a:t>постановление Правительства Российской Федерации</a:t>
            </a:r>
            <a:r>
              <a:rPr lang="ru-RU" sz="7200" dirty="0">
                <a:solidFill>
                  <a:schemeClr val="accent1">
                    <a:lumMod val="50000"/>
                  </a:schemeClr>
                </a:solidFill>
              </a:rPr>
              <a:t> от 30.04.2024 года № 556 «Об утверждении перечня мероприятий по оценке качества образования и Правил проведения мероприятий по оценке качества образования</a:t>
            </a:r>
            <a:r>
              <a:rPr lang="ru-RU" sz="7200" dirty="0" smtClean="0">
                <a:solidFill>
                  <a:schemeClr val="accent1">
                    <a:lumMod val="50000"/>
                  </a:schemeClr>
                </a:solidFill>
              </a:rPr>
              <a:t>»;</a:t>
            </a:r>
            <a:endParaRPr lang="ru-RU" sz="7200" dirty="0">
              <a:solidFill>
                <a:schemeClr val="accent1">
                  <a:lumMod val="50000"/>
                </a:schemeClr>
              </a:solidFill>
            </a:endParaRPr>
          </a:p>
          <a:p>
            <a:pPr marL="273050" indent="-273050" algn="just">
              <a:buFont typeface="+mj-lt"/>
              <a:buAutoNum type="arabicParenR"/>
            </a:pPr>
            <a:r>
              <a:rPr lang="ru-RU" sz="7200" b="1" dirty="0">
                <a:solidFill>
                  <a:schemeClr val="accent1">
                    <a:lumMod val="50000"/>
                  </a:schemeClr>
                </a:solidFill>
              </a:rPr>
              <a:t>приказ Рособрнадзора</a:t>
            </a:r>
            <a:r>
              <a:rPr lang="ru-RU" sz="7200" dirty="0">
                <a:solidFill>
                  <a:schemeClr val="accent1">
                    <a:lumMod val="50000"/>
                  </a:schemeClr>
                </a:solidFill>
              </a:rPr>
              <a:t> от 04.04.2024 года № 732 «Об утверждении Порядка учета результатов региональных сопоставительных исследований качества общего образования федеральным органом исполнительной власти, осуществляющим функции по контролю и надзору в сфере образования, при проведении мероприятий по оценке качества образования</a:t>
            </a:r>
            <a:r>
              <a:rPr lang="ru-RU" sz="7200" dirty="0" smtClean="0">
                <a:solidFill>
                  <a:schemeClr val="accent1">
                    <a:lumMod val="50000"/>
                  </a:schemeClr>
                </a:solidFill>
              </a:rPr>
              <a:t>»;</a:t>
            </a:r>
            <a:endParaRPr lang="ru-RU" sz="7200" dirty="0">
              <a:solidFill>
                <a:schemeClr val="accent1">
                  <a:lumMod val="50000"/>
                </a:schemeClr>
              </a:solidFill>
            </a:endParaRPr>
          </a:p>
          <a:p>
            <a:pPr marL="273050" indent="-273050" algn="just">
              <a:buFont typeface="+mj-lt"/>
              <a:buAutoNum type="arabicParenR"/>
            </a:pPr>
            <a:r>
              <a:rPr lang="ru-RU" sz="7200" b="1" dirty="0">
                <a:solidFill>
                  <a:schemeClr val="accent1">
                    <a:lumMod val="50000"/>
                  </a:schemeClr>
                </a:solidFill>
              </a:rPr>
              <a:t>приказ Рособрнадзора</a:t>
            </a:r>
            <a:r>
              <a:rPr lang="ru-RU" sz="7200" dirty="0">
                <a:solidFill>
                  <a:schemeClr val="accent1">
                    <a:lumMod val="50000"/>
                  </a:schemeClr>
                </a:solidFill>
              </a:rPr>
              <a:t> от 13.05.2024 года № 1008 «Об утверждении состава участников, сроков </a:t>
            </a:r>
            <a:br>
              <a:rPr lang="ru-RU" sz="72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7200" dirty="0">
                <a:solidFill>
                  <a:schemeClr val="accent1">
                    <a:lumMod val="50000"/>
                  </a:schemeClr>
                </a:solidFill>
              </a:rPr>
              <a:t>и продолжительности проведения всероссийских проверочных работ в образовательных организациях, осуществляющих образовательную деятельность по образовательным программам начального общего, основного общего и среднего общего образования, а также перечня учебных предметов, по которым проводятся всероссийские проверочные работы в образовательных организациях, осуществляющих образовательную деятельность по образовательным программам начального общего, основного общего, среднего общего образования, в 2024/2025 учебном году</a:t>
            </a:r>
            <a:r>
              <a:rPr lang="ru-RU" sz="7200" dirty="0" smtClean="0">
                <a:solidFill>
                  <a:schemeClr val="accent1">
                    <a:lumMod val="50000"/>
                  </a:schemeClr>
                </a:solidFill>
              </a:rPr>
              <a:t>»;</a:t>
            </a:r>
            <a:endParaRPr lang="ru-RU" sz="7200" dirty="0">
              <a:solidFill>
                <a:schemeClr val="accent1">
                  <a:lumMod val="50000"/>
                </a:schemeClr>
              </a:solidFill>
            </a:endParaRPr>
          </a:p>
          <a:p>
            <a:pPr marL="273050" indent="-273050" algn="just">
              <a:buFont typeface="+mj-lt"/>
              <a:buAutoNum type="arabicParenR"/>
            </a:pPr>
            <a:r>
              <a:rPr lang="ru-RU" sz="7200" b="1" dirty="0">
                <a:solidFill>
                  <a:schemeClr val="accent1">
                    <a:lumMod val="50000"/>
                  </a:schemeClr>
                </a:solidFill>
              </a:rPr>
              <a:t>приказ Рособрнадзора</a:t>
            </a:r>
            <a:r>
              <a:rPr lang="ru-RU" sz="7200" dirty="0">
                <a:solidFill>
                  <a:schemeClr val="accent1">
                    <a:lumMod val="50000"/>
                  </a:schemeClr>
                </a:solidFill>
              </a:rPr>
              <a:t> от 13.05.2024 года № 1006 «Об утверждении состава участников, сроков </a:t>
            </a:r>
            <a:br>
              <a:rPr lang="ru-RU" sz="72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7200" dirty="0">
                <a:solidFill>
                  <a:schemeClr val="accent1">
                    <a:lumMod val="50000"/>
                  </a:schemeClr>
                </a:solidFill>
              </a:rPr>
              <a:t>и продолжительности проведения национальных сопоставительных исследований качества общего образования в образовательных организациях, осуществляющих образовательную деятельность, </a:t>
            </a:r>
            <a:br>
              <a:rPr lang="ru-RU" sz="72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7200" dirty="0">
                <a:solidFill>
                  <a:schemeClr val="accent1">
                    <a:lumMod val="50000"/>
                  </a:schemeClr>
                </a:solidFill>
              </a:rPr>
              <a:t>в 2024/2025 учебном году.</a:t>
            </a:r>
          </a:p>
          <a:p>
            <a:endParaRPr lang="ru-RU" sz="5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056440" y="6459762"/>
            <a:ext cx="579745" cy="365125"/>
          </a:xfrm>
        </p:spPr>
        <p:txBody>
          <a:bodyPr/>
          <a:lstStyle/>
          <a:p>
            <a:fld id="{B19B0651-EE4F-4900-A07F-96A6BFA9D0F0}" type="slidenum">
              <a:rPr lang="ru-RU" sz="1400" b="1">
                <a:solidFill>
                  <a:schemeClr val="tx1"/>
                </a:solidFill>
              </a:rPr>
              <a:pPr/>
              <a:t>14</a:t>
            </a:fld>
            <a:endParaRPr lang="ru-RU" sz="1400" b="1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9744"/>
            <a:ext cx="12192000" cy="120864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50985" y="315793"/>
            <a:ext cx="7408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С 1 сентября 2024 года вступают в силу: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206" y="1088967"/>
            <a:ext cx="365760" cy="44413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1769" y="1629295"/>
            <a:ext cx="365760" cy="44413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9478" y="2294313"/>
            <a:ext cx="365760" cy="44413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7914" y="3014749"/>
            <a:ext cx="365760" cy="44413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205" y="3887586"/>
            <a:ext cx="405649" cy="44413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4060" y="5370021"/>
            <a:ext cx="365760" cy="444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799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12192000" cy="9674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/>
          <a:srcRect l="1509" t="12668" r="646"/>
          <a:stretch/>
        </p:blipFill>
        <p:spPr>
          <a:xfrm>
            <a:off x="627184" y="967439"/>
            <a:ext cx="10937631" cy="560920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7569" y="22210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Структура единой системы оценки качества образования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293140" y="5570719"/>
            <a:ext cx="390178" cy="100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8648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257364"/>
            <a:ext cx="12192000" cy="70104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74885" y="908720"/>
            <a:ext cx="3456384" cy="43204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«оценка качества образования»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090307" y="6528561"/>
            <a:ext cx="579745" cy="365125"/>
          </a:xfrm>
        </p:spPr>
        <p:txBody>
          <a:bodyPr/>
          <a:lstStyle/>
          <a:p>
            <a:fld id="{B19B0651-EE4F-4900-A07F-96A6BFA9D0F0}" type="slidenum">
              <a:rPr lang="ru-RU" sz="1400" b="1">
                <a:solidFill>
                  <a:schemeClr val="tx1"/>
                </a:solidFill>
              </a:rPr>
              <a:pPr/>
              <a:t>16</a:t>
            </a:fld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5204" y="39687"/>
            <a:ext cx="11570273" cy="875606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Федеральный закон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 от 04.08.2023 года № 468-ФЗ «О внесении изменений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 в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статьи 97 и 98 Федерального закона «Об образовании в Российской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Федерации» </a:t>
            </a:r>
            <a:r>
              <a:rPr lang="ru-RU" sz="2700" b="1" dirty="0" smtClean="0">
                <a:solidFill>
                  <a:srgbClr val="C00000"/>
                </a:solidFill>
              </a:rPr>
              <a:t>с </a:t>
            </a:r>
            <a:r>
              <a:rPr lang="ru-RU" sz="2700" b="1" dirty="0">
                <a:solidFill>
                  <a:srgbClr val="C00000"/>
                </a:solidFill>
              </a:rPr>
              <a:t>1 сентября 2024 года</a:t>
            </a:r>
            <a:endParaRPr lang="ru-RU" sz="5300" b="1" dirty="0">
              <a:solidFill>
                <a:srgbClr val="C00000"/>
              </a:solidFill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5766119" y="929142"/>
            <a:ext cx="5523204" cy="4320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«</a:t>
            </a:r>
            <a:r>
              <a:rPr lang="ru-RU" sz="1800" b="1" u="sng" dirty="0">
                <a:solidFill>
                  <a:srgbClr val="006600"/>
                </a:solidFill>
              </a:rPr>
              <a:t>мероприятия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 по оценке качества образования» </a:t>
            </a:r>
          </a:p>
        </p:txBody>
      </p:sp>
      <p:sp>
        <p:nvSpPr>
          <p:cNvPr id="7" name="Стрелка вправо 6"/>
          <p:cNvSpPr/>
          <p:nvPr/>
        </p:nvSpPr>
        <p:spPr>
          <a:xfrm>
            <a:off x="5167590" y="931353"/>
            <a:ext cx="504056" cy="360040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28954" y="2472474"/>
            <a:ext cx="8182707" cy="393954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b="1" dirty="0">
                <a:solidFill>
                  <a:schemeClr val="accent1">
                    <a:lumMod val="50000"/>
                  </a:schemeClr>
                </a:solidFill>
              </a:rPr>
              <a:t>3.1.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</a:rPr>
              <a:t> К мероприятиям по оценке качества образования, проводимым в рамках осуществления мониторинга системы образования, относятся </a:t>
            </a:r>
            <a:r>
              <a:rPr lang="ru-RU" sz="1400" b="1" u="sng" dirty="0">
                <a:solidFill>
                  <a:schemeClr val="accent1">
                    <a:lumMod val="50000"/>
                  </a:schemeClr>
                </a:solidFill>
              </a:rPr>
              <a:t>региональные, национальные и международные сопоставительные исследования качества общего образования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</a:rPr>
              <a:t>, а также иные мероприятия по оценке качества образования, </a:t>
            </a:r>
            <a:r>
              <a:rPr lang="ru-RU" sz="1400" b="1" u="sng" dirty="0">
                <a:solidFill>
                  <a:schemeClr val="accent1">
                    <a:lumMod val="50000"/>
                  </a:schemeClr>
                </a:solidFill>
              </a:rPr>
              <a:t>перечень </a:t>
            </a: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</a:rPr>
              <a:t>и </a:t>
            </a:r>
            <a:r>
              <a:rPr lang="ru-RU" sz="1400" b="1" u="sng" dirty="0">
                <a:solidFill>
                  <a:schemeClr val="accent1">
                    <a:lumMod val="50000"/>
                  </a:schemeClr>
                </a:solidFill>
              </a:rPr>
              <a:t>порядок проведения которых (за исключением региональных) определяются Правительством Российской Федерации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algn="just"/>
            <a:endParaRPr lang="ru-RU" sz="1000" dirty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ru-RU" sz="1400" b="1" dirty="0">
                <a:solidFill>
                  <a:schemeClr val="accent1">
                    <a:lumMod val="50000"/>
                  </a:schemeClr>
                </a:solidFill>
              </a:rPr>
              <a:t>3.2.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400" b="1" u="sng" dirty="0">
                <a:solidFill>
                  <a:schemeClr val="accent1">
                    <a:lumMod val="50000"/>
                  </a:schemeClr>
                </a:solidFill>
              </a:rPr>
              <a:t>Региональные сопоставительные исследования качества общего образования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</a:rPr>
              <a:t> проводятся по решению органа исполнительной власти субъекта Российской Федерации, осуществляющего государственное управление в сфере образования. Перечень региональных сопоставительных исследований определяется органом исполнительной власти субъекта Российской Федерации, осуществляющим государственное управление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</a:rPr>
              <a:t>в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</a:rPr>
              <a:t>сфере образования, по согласованию с федеральным органом исполнительной власти, осуществляющим функции по контролю и надзору в сфере образования. Результаты региональных сопоставительных исследований качества общего образования могут учитываться федеральным органом исполнительной власти, осуществляющим функции по контролю и надзору в сфере образования, при проведении мероприятий по оценке качества образования, перечень которых утверждается Правительством Российской Федерации в соответствии с частью 3.1 настоящей статьи, в порядке, установленном федеральным органом исполнительной власти, осуществляющим функции по контролю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</a:rPr>
              <a:t>и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</a:rPr>
              <a:t>надзору в сфере образования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1659554" y="1491357"/>
            <a:ext cx="6352612" cy="55564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В статье 97 добавились подпункты 3.1, 3.2</a:t>
            </a:r>
          </a:p>
        </p:txBody>
      </p:sp>
      <p:sp>
        <p:nvSpPr>
          <p:cNvPr id="10" name="Стрелка вправо 9"/>
          <p:cNvSpPr/>
          <p:nvPr/>
        </p:nvSpPr>
        <p:spPr>
          <a:xfrm rot="5400000">
            <a:off x="4486031" y="2102223"/>
            <a:ext cx="339618" cy="360040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456364" y="2487972"/>
            <a:ext cx="3267545" cy="26776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b="1" dirty="0">
                <a:solidFill>
                  <a:schemeClr val="accent1">
                    <a:lumMod val="50000"/>
                  </a:schemeClr>
                </a:solidFill>
              </a:rPr>
              <a:t>29.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</a:rPr>
              <a:t> В целях обеспечения проведения мероприятий по оценке качества образования и анализа их результатов федеральным органом исполнительной власти, осуществляющим функции по контролю и надзору в сфере образования, </a:t>
            </a:r>
            <a:r>
              <a:rPr lang="ru-RU" sz="1400" b="1" u="sng" dirty="0">
                <a:solidFill>
                  <a:schemeClr val="accent1">
                    <a:lumMod val="50000"/>
                  </a:schemeClr>
                </a:solidFill>
              </a:rPr>
              <a:t>создается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</a:rPr>
              <a:t>, модернизируется и эксплуатируется </a:t>
            </a:r>
            <a:r>
              <a:rPr lang="ru-RU" sz="1400" b="1" u="sng" dirty="0">
                <a:solidFill>
                  <a:schemeClr val="accent1">
                    <a:lumMod val="50000"/>
                  </a:schemeClr>
                </a:solidFill>
              </a:rPr>
              <a:t>государственная информационная система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</a:rPr>
              <a:t> "Федеральная информационная система оценки качества образования".</a:t>
            </a: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8530913" y="1478025"/>
            <a:ext cx="2758409" cy="5862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В статье 98 добавился </a:t>
            </a:r>
          </a:p>
          <a:p>
            <a:pPr marL="0" indent="0" algn="ctr">
              <a:buNone/>
            </a:pP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пункт 29</a:t>
            </a:r>
          </a:p>
        </p:txBody>
      </p:sp>
      <p:sp>
        <p:nvSpPr>
          <p:cNvPr id="13" name="Стрелка вправо 12"/>
          <p:cNvSpPr/>
          <p:nvPr/>
        </p:nvSpPr>
        <p:spPr>
          <a:xfrm rot="5400000">
            <a:off x="9740308" y="2124855"/>
            <a:ext cx="339618" cy="360040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5964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21994" y="1196752"/>
            <a:ext cx="3960440" cy="573953"/>
          </a:xfr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ГИС «ФИСОКО»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068801" y="6492876"/>
            <a:ext cx="579745" cy="365125"/>
          </a:xfrm>
        </p:spPr>
        <p:txBody>
          <a:bodyPr/>
          <a:lstStyle/>
          <a:p>
            <a:fld id="{B19B0651-EE4F-4900-A07F-96A6BFA9D0F0}" type="slidenum">
              <a:rPr lang="ru-RU" sz="1400" b="1">
                <a:solidFill>
                  <a:schemeClr val="tx1"/>
                </a:solidFill>
              </a:rPr>
              <a:pPr/>
              <a:t>17</a:t>
            </a:fld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75137" y="44624"/>
            <a:ext cx="11523785" cy="1152128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Постановление Правительства Российской Федерации от 17.02.2024 года № 182 </a:t>
            </a:r>
            <a:b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«Об утверждении Правил формирования и ведения государственной информационной системы «Федеральная информационная система оценки качества образования»</a:t>
            </a:r>
            <a:b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с 1 сентября 2024 года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3573" y="1841242"/>
            <a:ext cx="11523786" cy="48628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b="1" u="sng" dirty="0">
                <a:solidFill>
                  <a:schemeClr val="accent1">
                    <a:lumMod val="50000"/>
                  </a:schemeClr>
                </a:solidFill>
              </a:rPr>
              <a:t>Предназначена для обеспечения: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b="1" u="sng" dirty="0">
              <a:solidFill>
                <a:schemeClr val="accent1">
                  <a:lumMod val="50000"/>
                </a:schemeClr>
              </a:solidFill>
            </a:endParaRPr>
          </a:p>
          <a:p>
            <a:pPr marL="447675" indent="-174625" algn="just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- сбора, обработки, систематизации, анализа результатов и хранения информации </a:t>
            </a:r>
            <a:br>
              <a:rPr lang="ru-RU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о проведении мероприятий по оценке качества образования;</a:t>
            </a:r>
          </a:p>
          <a:p>
            <a:pPr marL="447675" indent="-174625" algn="just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-  проведения мероприятий по оценке качества образования.</a:t>
            </a:r>
          </a:p>
          <a:p>
            <a:pPr algn="just"/>
            <a:endParaRPr lang="ru-RU" sz="16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b="1" u="sng" dirty="0">
                <a:solidFill>
                  <a:schemeClr val="accent1">
                    <a:lumMod val="50000"/>
                  </a:schemeClr>
                </a:solidFill>
              </a:rPr>
              <a:t>Обладатель информации в ГИС «ФИСОКО» – Российская Федерация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b="1" u="sng" dirty="0">
                <a:solidFill>
                  <a:schemeClr val="accent1">
                    <a:lumMod val="50000"/>
                  </a:schemeClr>
                </a:solidFill>
              </a:rPr>
              <a:t>Пользователи ГИС «ФИСОКО»:</a:t>
            </a:r>
          </a:p>
          <a:p>
            <a:pPr algn="just"/>
            <a:endParaRPr lang="ru-RU" sz="16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273050" algn="just"/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-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Рособрнадзор;</a:t>
            </a:r>
          </a:p>
          <a:p>
            <a:pPr marL="273050" algn="just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- субъекты Российской Федерации;</a:t>
            </a:r>
          </a:p>
          <a:p>
            <a:pPr marL="273050" algn="just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- органы местного самоуправления;</a:t>
            </a:r>
          </a:p>
          <a:p>
            <a:pPr marL="273050" algn="just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- школы;</a:t>
            </a:r>
          </a:p>
          <a:p>
            <a:pPr marL="273050" algn="just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- оператор (организация, подведомственная Рособрнадзору)</a:t>
            </a:r>
          </a:p>
          <a:p>
            <a:pPr algn="just"/>
            <a:endParaRPr lang="ru-RU" sz="8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b="1" u="sng" dirty="0">
                <a:solidFill>
                  <a:schemeClr val="accent1">
                    <a:lumMod val="50000"/>
                  </a:schemeClr>
                </a:solidFill>
              </a:rPr>
              <a:t>Срок хранения сведений в ГИС «ФИСОКО» - </a:t>
            </a:r>
            <a:r>
              <a:rPr lang="ru-RU" sz="2800" b="1" u="sng" dirty="0">
                <a:solidFill>
                  <a:schemeClr val="accent1">
                    <a:lumMod val="50000"/>
                  </a:schemeClr>
                </a:solidFill>
              </a:rPr>
              <a:t>11 лет</a:t>
            </a:r>
          </a:p>
        </p:txBody>
      </p:sp>
    </p:spTree>
    <p:extLst>
      <p:ext uri="{BB962C8B-B14F-4D97-AF65-F5344CB8AC3E}">
        <p14:creationId xmlns:p14="http://schemas.microsoft.com/office/powerpoint/2010/main" val="4274605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55539" y="1753492"/>
            <a:ext cx="8280921" cy="573953"/>
          </a:xfr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Региональные сопоставительные исследования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068801" y="6492876"/>
            <a:ext cx="579745" cy="365125"/>
          </a:xfrm>
        </p:spPr>
        <p:txBody>
          <a:bodyPr/>
          <a:lstStyle/>
          <a:p>
            <a:fld id="{B19B0651-EE4F-4900-A07F-96A6BFA9D0F0}" type="slidenum">
              <a:rPr lang="ru-RU" sz="1400" b="1">
                <a:solidFill>
                  <a:schemeClr val="tx1"/>
                </a:solidFill>
              </a:rPr>
              <a:pPr/>
              <a:t>18</a:t>
            </a:fld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07818" y="249382"/>
            <a:ext cx="11784889" cy="1224350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Приказ Рособрнадзора от 04.04.2024 года № 732 «Об утверждении Порядка учета результатов региональных сопоставительных исследований качества общего образования федеральным органом исполнительной власти, осуществляющим функции по контролю и надзору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 в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сфере образования, при проведении мероприятий по оценке качества образования»</a:t>
            </a:r>
            <a:b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с 1 сентября 2024 года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63415" y="2348880"/>
            <a:ext cx="11500339" cy="415498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b="1" u="sng" dirty="0">
                <a:solidFill>
                  <a:schemeClr val="accent1">
                    <a:lumMod val="50000"/>
                  </a:schemeClr>
                </a:solidFill>
              </a:rPr>
              <a:t>Могут проводиться по решению ОИВ при условии: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2000" b="1" u="sng" dirty="0">
              <a:solidFill>
                <a:schemeClr val="accent1">
                  <a:lumMod val="50000"/>
                </a:schemeClr>
              </a:solidFill>
            </a:endParaRPr>
          </a:p>
          <a:p>
            <a:pPr marL="452438" indent="-179388" algn="just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направления соответствующего запроса в Рособрнадзор о возможности учета результатов региональных сопоставительных исследований при проведении федеральных исследования </a:t>
            </a:r>
            <a:r>
              <a:rPr lang="ru-RU" sz="2000" b="1" u="sng" dirty="0">
                <a:solidFill>
                  <a:schemeClr val="accent1">
                    <a:lumMod val="50000"/>
                  </a:schemeClr>
                </a:solidFill>
              </a:rPr>
              <a:t>не позднее чем за 8 месяцев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 до начала учебного года;</a:t>
            </a:r>
          </a:p>
          <a:p>
            <a:pPr marL="452438" indent="-179388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chemeClr val="accent1">
                  <a:lumMod val="50000"/>
                </a:schemeClr>
              </a:solidFill>
            </a:endParaRPr>
          </a:p>
          <a:p>
            <a:pPr marL="452438" indent="-179388" algn="just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направления в Рособрнадзор на рассмотрение материалов для проведения регионального исследования </a:t>
            </a:r>
            <a:r>
              <a:rPr lang="ru-RU" sz="2000" b="1" u="sng" dirty="0">
                <a:solidFill>
                  <a:schemeClr val="accent1">
                    <a:lumMod val="50000"/>
                  </a:schemeClr>
                </a:solidFill>
              </a:rPr>
              <a:t>не позднее чем за 4 месяца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 до начала учебного года;</a:t>
            </a:r>
          </a:p>
          <a:p>
            <a:pPr marL="452438" indent="-179388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chemeClr val="accent1">
                  <a:lumMod val="50000"/>
                </a:schemeClr>
              </a:solidFill>
            </a:endParaRPr>
          </a:p>
          <a:p>
            <a:pPr marL="452438" indent="-179388" algn="just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положительного решения Рособрнадзора после рассмотрения представленных материалов (принимается </a:t>
            </a:r>
            <a:r>
              <a:rPr lang="ru-RU" sz="2000" b="1" u="sng" dirty="0">
                <a:solidFill>
                  <a:schemeClr val="accent1">
                    <a:lumMod val="50000"/>
                  </a:schemeClr>
                </a:solidFill>
              </a:rPr>
              <a:t>не позднее чем за 2 месяца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 до начала учебного года).</a:t>
            </a:r>
          </a:p>
          <a:p>
            <a:pPr algn="just"/>
            <a:endParaRPr lang="ru-RU" sz="12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000" b="1" u="sng" dirty="0">
                <a:solidFill>
                  <a:srgbClr val="C00000"/>
                </a:solidFill>
              </a:rPr>
              <a:t>В 2024/2025 учебном году проведение региональных сопоставительных исследований не планируется</a:t>
            </a:r>
          </a:p>
        </p:txBody>
      </p:sp>
    </p:spTree>
    <p:extLst>
      <p:ext uri="{BB962C8B-B14F-4D97-AF65-F5344CB8AC3E}">
        <p14:creationId xmlns:p14="http://schemas.microsoft.com/office/powerpoint/2010/main" val="2203402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71546" y="1189541"/>
            <a:ext cx="5536623" cy="445295"/>
          </a:xfr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Перечень мероприятий по ОКО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088256" y="6515398"/>
            <a:ext cx="579745" cy="365125"/>
          </a:xfrm>
        </p:spPr>
        <p:txBody>
          <a:bodyPr/>
          <a:lstStyle/>
          <a:p>
            <a:fld id="{B19B0651-EE4F-4900-A07F-96A6BFA9D0F0}" type="slidenum">
              <a:rPr lang="ru-RU" sz="1400" b="1">
                <a:solidFill>
                  <a:schemeClr val="tx1"/>
                </a:solidFill>
              </a:rPr>
              <a:pPr/>
              <a:t>19</a:t>
            </a:fld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63415" y="44624"/>
            <a:ext cx="11101754" cy="1152128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Постановление Правительства Российской Федерации от 30.04.2024 года № 556 </a:t>
            </a:r>
            <a:b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«Об утверждении перечня мероприятий по оценке качества образования </a:t>
            </a:r>
            <a:b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и Правил проведения мероприятий по оценке качества образования»</a:t>
            </a:r>
            <a:b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с 1 сентября 2024 года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02445" y="1758996"/>
            <a:ext cx="4118376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ru-RU" sz="900" b="1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национальные сопоставительные исследования качества общего образования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(НИКО)</a:t>
            </a:r>
          </a:p>
          <a:p>
            <a:endParaRPr lang="ru-RU" sz="9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16301" y="3006435"/>
            <a:ext cx="4118376" cy="20313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ru-RU" sz="900" b="1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всероссийские проверочные работы </a:t>
            </a:r>
            <a:br>
              <a:rPr lang="ru-RU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в образовательных организациях, осуществляющих образовательную деятельность по основным общеобразовательным программам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(ВПР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endParaRPr lang="ru-RU" sz="9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0321" y="5132535"/>
            <a:ext cx="4100661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международные сопоставительные исследования качества общего образования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74735" y="3933057"/>
            <a:ext cx="1633436" cy="2055133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74735" y="1873424"/>
            <a:ext cx="1633434" cy="1941227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sp>
        <p:nvSpPr>
          <p:cNvPr id="10" name="Семиугольник 9"/>
          <p:cNvSpPr/>
          <p:nvPr/>
        </p:nvSpPr>
        <p:spPr>
          <a:xfrm>
            <a:off x="512119" y="2145338"/>
            <a:ext cx="504056" cy="504056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1</a:t>
            </a:r>
          </a:p>
        </p:txBody>
      </p:sp>
      <p:sp>
        <p:nvSpPr>
          <p:cNvPr id="11" name="Семиугольник 10"/>
          <p:cNvSpPr/>
          <p:nvPr/>
        </p:nvSpPr>
        <p:spPr>
          <a:xfrm>
            <a:off x="512119" y="3681029"/>
            <a:ext cx="504056" cy="504056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2</a:t>
            </a:r>
          </a:p>
        </p:txBody>
      </p:sp>
      <p:sp>
        <p:nvSpPr>
          <p:cNvPr id="12" name="Семиугольник 11"/>
          <p:cNvSpPr/>
          <p:nvPr/>
        </p:nvSpPr>
        <p:spPr>
          <a:xfrm>
            <a:off x="512119" y="5245588"/>
            <a:ext cx="504056" cy="504056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3</a:t>
            </a:r>
          </a:p>
        </p:txBody>
      </p:sp>
      <p:sp>
        <p:nvSpPr>
          <p:cNvPr id="16" name="Стрелка вправо 15"/>
          <p:cNvSpPr/>
          <p:nvPr/>
        </p:nvSpPr>
        <p:spPr>
          <a:xfrm>
            <a:off x="5565647" y="4093622"/>
            <a:ext cx="333534" cy="360040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>
            <a:off x="5558073" y="2147373"/>
            <a:ext cx="333534" cy="360040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>
            <a:off x="7683725" y="4417659"/>
            <a:ext cx="339883" cy="360040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>
            <a:off x="7608169" y="2420888"/>
            <a:ext cx="339883" cy="360040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7963711" y="1196752"/>
            <a:ext cx="2647830" cy="892552"/>
          </a:xfrm>
          <a:prstGeom prst="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363" algn="just"/>
            <a:r>
              <a:rPr lang="ru-RU" sz="1300" b="1" dirty="0"/>
              <a:t>Обучающийся в течение </a:t>
            </a:r>
            <a:br>
              <a:rPr lang="ru-RU" sz="1300" b="1" dirty="0"/>
            </a:br>
            <a:r>
              <a:rPr lang="ru-RU" sz="1300" b="1" dirty="0"/>
              <a:t>1 учебного года участвует </a:t>
            </a:r>
            <a:r>
              <a:rPr lang="ru-RU" sz="13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только в 1 мероприятии </a:t>
            </a:r>
            <a:br>
              <a:rPr lang="ru-RU" sz="13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300" b="1" dirty="0"/>
              <a:t>по ОКО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023608" y="3842940"/>
            <a:ext cx="2719542" cy="1508105"/>
          </a:xfrm>
          <a:prstGeom prst="rect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/>
              <a:t>В 2024/2025 учебном году в ВПР принимают участие обучающиеся</a:t>
            </a:r>
            <a:r>
              <a:rPr lang="ru-RU" sz="2400" b="1" dirty="0">
                <a:solidFill>
                  <a:srgbClr val="FF0000"/>
                </a:solidFill>
              </a:rPr>
              <a:t>*</a:t>
            </a:r>
            <a:r>
              <a:rPr lang="ru-RU" sz="1600" b="1" dirty="0"/>
              <a:t> </a:t>
            </a:r>
            <a:br>
              <a:rPr lang="ru-RU" sz="1600" b="1" dirty="0"/>
            </a:br>
            <a:r>
              <a:rPr lang="ru-RU" sz="2000" b="1" dirty="0"/>
              <a:t>4 – 8, 10 классов</a:t>
            </a:r>
            <a:r>
              <a:rPr lang="ru-RU" sz="1600" b="1" dirty="0"/>
              <a:t> </a:t>
            </a:r>
          </a:p>
          <a:p>
            <a:pPr algn="ctr"/>
            <a:r>
              <a:rPr lang="ru-RU" sz="1600" b="1" dirty="0"/>
              <a:t>всех школ области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968209" y="2176988"/>
            <a:ext cx="2643332" cy="1107996"/>
          </a:xfrm>
          <a:prstGeom prst="rect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/>
              <a:t>В 2024-2025 учебном году Белгородская область не вошла в список регионов для участия в </a:t>
            </a:r>
            <a:r>
              <a:rPr lang="ru-RU" b="1" dirty="0"/>
              <a:t>НИКО</a:t>
            </a:r>
          </a:p>
        </p:txBody>
      </p:sp>
      <p:sp>
        <p:nvSpPr>
          <p:cNvPr id="27" name="Стрелка вниз 26"/>
          <p:cNvSpPr/>
          <p:nvPr/>
        </p:nvSpPr>
        <p:spPr>
          <a:xfrm>
            <a:off x="8667728" y="3294730"/>
            <a:ext cx="1224136" cy="519921"/>
          </a:xfrm>
          <a:prstGeom prst="downArrow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8023608" y="5384068"/>
            <a:ext cx="2719543" cy="715581"/>
          </a:xfrm>
          <a:prstGeom prst="rect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350" b="1" dirty="0"/>
              <a:t>ВПР НОО - не более 3 предметов </a:t>
            </a:r>
          </a:p>
          <a:p>
            <a:pPr algn="ctr"/>
            <a:r>
              <a:rPr lang="ru-RU" sz="1350" b="1" dirty="0"/>
              <a:t>ВПР ООО - не более 4 предметов</a:t>
            </a:r>
          </a:p>
          <a:p>
            <a:pPr algn="ctr"/>
            <a:r>
              <a:rPr lang="ru-RU" sz="1350" b="1" dirty="0"/>
              <a:t>ВПР СОО - не более 4 предметов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4" cstate="print"/>
          <a:srcRect l="39648" t="8425" r="39664" b="4283"/>
          <a:stretch/>
        </p:blipFill>
        <p:spPr>
          <a:xfrm>
            <a:off x="8007852" y="1218538"/>
            <a:ext cx="320396" cy="842310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63415" y="5982380"/>
            <a:ext cx="1141827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9388" indent="-179388" algn="just"/>
            <a:r>
              <a:rPr lang="ru-RU" dirty="0">
                <a:solidFill>
                  <a:srgbClr val="FF0000"/>
                </a:solidFill>
              </a:rPr>
              <a:t>* </a:t>
            </a:r>
            <a:r>
              <a:rPr lang="ru-RU" sz="1600" b="1" u="sng" dirty="0"/>
              <a:t>Обучающиеся с ОВЗ </a:t>
            </a:r>
            <a:r>
              <a:rPr lang="ru-RU" sz="1600" dirty="0"/>
              <a:t>участвуют в мероприятиях по ОКО по решению школы с согласия родителей (законных представителей) и с учетом особенностей состояния здоровья и психофизического развития.</a:t>
            </a:r>
          </a:p>
          <a:p>
            <a:pPr marL="179388" algn="just"/>
            <a:r>
              <a:rPr lang="ru-RU" sz="1600" u="sng" dirty="0"/>
              <a:t>Обучающиеся спецучреждений закрытого типа и учреждений УФСИН </a:t>
            </a:r>
            <a:r>
              <a:rPr lang="ru-RU" sz="1600" dirty="0"/>
              <a:t>не участвуют в мероприятиях по ОКО.</a:t>
            </a:r>
          </a:p>
        </p:txBody>
      </p:sp>
    </p:spTree>
    <p:extLst>
      <p:ext uri="{BB962C8B-B14F-4D97-AF65-F5344CB8AC3E}">
        <p14:creationId xmlns:p14="http://schemas.microsoft.com/office/powerpoint/2010/main" val="121635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"/>
          <a:stretch>
            <a:fillRect/>
          </a:stretch>
        </p:blipFill>
        <p:spPr>
          <a:xfrm>
            <a:off x="720436" y="921229"/>
            <a:ext cx="11208328" cy="563197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12192000" cy="92825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62415" y="168625"/>
            <a:ext cx="71737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Единое образовательное пространство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3963" y="1008293"/>
            <a:ext cx="637309" cy="765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2861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l="23789" t="24273" r="21154" b="5709"/>
          <a:stretch/>
        </p:blipFill>
        <p:spPr>
          <a:xfrm>
            <a:off x="46892" y="234462"/>
            <a:ext cx="11582400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7498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27870" t="14701" r="14430" b="26496"/>
          <a:stretch/>
        </p:blipFill>
        <p:spPr>
          <a:xfrm>
            <a:off x="410308" y="0"/>
            <a:ext cx="11430000" cy="504092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57344" y="5040924"/>
            <a:ext cx="11430000" cy="83099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dirty="0"/>
              <a:t>П</a:t>
            </a:r>
            <a:r>
              <a:rPr lang="ru-RU" sz="1600" dirty="0" smtClean="0"/>
              <a:t>исьмо министерства образования Белгородской области от 22.07.2024 года </a:t>
            </a:r>
            <a:r>
              <a:rPr lang="ru-RU" sz="1600" dirty="0"/>
              <a:t>№ </a:t>
            </a:r>
            <a:r>
              <a:rPr lang="ru-RU" sz="1600" dirty="0" smtClean="0"/>
              <a:t>17-5/2932-17-1965</a:t>
            </a:r>
          </a:p>
          <a:p>
            <a:pPr algn="ctr"/>
            <a:r>
              <a:rPr lang="ru-RU" sz="1600" b="1" dirty="0" smtClean="0"/>
              <a:t>«О формировании единых </a:t>
            </a:r>
            <a:r>
              <a:rPr lang="ru-RU" sz="1600" b="1" dirty="0"/>
              <a:t>подходов к системе оценки качества образования</a:t>
            </a:r>
            <a:r>
              <a:rPr lang="ru-RU" sz="1600" b="1" dirty="0" smtClean="0"/>
              <a:t>»</a:t>
            </a:r>
          </a:p>
          <a:p>
            <a:pPr algn="ctr"/>
            <a:r>
              <a:rPr lang="ru-RU" sz="1600" dirty="0" smtClean="0">
                <a:hlinkClick r:id="rId3"/>
              </a:rPr>
              <a:t>(</a:t>
            </a:r>
            <a:r>
              <a:rPr lang="en-US" sz="1600" dirty="0" smtClean="0">
                <a:hlinkClick r:id="rId3"/>
              </a:rPr>
              <a:t>https://beliro.ru/deyatelnost/metodicheskaya-deyatelnost/virtual-cabinet/metodicheskaya-rabota-v-obrazovatelnoj-organizaczii</a:t>
            </a:r>
            <a:r>
              <a:rPr lang="ru-RU" sz="1600" dirty="0" smtClean="0"/>
              <a:t>)</a:t>
            </a: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57344" y="6027003"/>
            <a:ext cx="11430000" cy="83099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Инструктивно-методическое </a:t>
            </a:r>
            <a:r>
              <a:rPr lang="ru-RU" sz="1600" dirty="0"/>
              <a:t>письмо </a:t>
            </a:r>
            <a:r>
              <a:rPr lang="ru-RU" sz="1600" dirty="0" smtClean="0"/>
              <a:t>БелИРО от </a:t>
            </a:r>
            <a:r>
              <a:rPr lang="ru-RU" sz="1600" dirty="0"/>
              <a:t>05.07.2024 </a:t>
            </a:r>
            <a:r>
              <a:rPr lang="ru-RU" sz="1600" dirty="0" smtClean="0"/>
              <a:t>года № </a:t>
            </a:r>
            <a:r>
              <a:rPr lang="ru-RU" sz="1600" dirty="0"/>
              <a:t>749 </a:t>
            </a:r>
            <a:endParaRPr lang="ru-RU" sz="1600" dirty="0" smtClean="0"/>
          </a:p>
          <a:p>
            <a:pPr algn="ctr"/>
            <a:r>
              <a:rPr lang="ru-RU" sz="1600" b="1" dirty="0" smtClean="0"/>
              <a:t>«</a:t>
            </a:r>
            <a:r>
              <a:rPr lang="ru-RU" sz="1600" b="1" dirty="0"/>
              <a:t>Особенности оценки предметных результатов </a:t>
            </a:r>
            <a:r>
              <a:rPr lang="ru-RU" sz="1600" b="1" dirty="0" smtClean="0"/>
              <a:t>по </a:t>
            </a:r>
            <a:r>
              <a:rPr lang="ru-RU" sz="1600" b="1" dirty="0"/>
              <a:t>отдельному учебному предмету в Белгородской области</a:t>
            </a:r>
            <a:r>
              <a:rPr lang="ru-RU" sz="1600" b="1" dirty="0" smtClean="0"/>
              <a:t>» </a:t>
            </a:r>
            <a:r>
              <a:rPr lang="ru-RU" sz="1600" dirty="0" smtClean="0"/>
              <a:t>(</a:t>
            </a:r>
            <a:r>
              <a:rPr lang="ru-RU" sz="1600" dirty="0">
                <a:hlinkClick r:id="rId3"/>
              </a:rPr>
              <a:t>https://</a:t>
            </a:r>
            <a:r>
              <a:rPr lang="ru-RU" sz="1600" dirty="0" smtClean="0">
                <a:hlinkClick r:id="rId3"/>
              </a:rPr>
              <a:t>beliro.ru/deyatelnost/metodicheskaya-deyatelnost/virtual-cabinet/metodicheskaya-rabota-v-obrazovatelnoj-organizaczii</a:t>
            </a:r>
            <a:r>
              <a:rPr lang="ru-RU" sz="1600" dirty="0" smtClean="0"/>
              <a:t>)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3432605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6255" y="0"/>
            <a:ext cx="12192000" cy="96743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68037" y="1263273"/>
            <a:ext cx="1109749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Инструктивно-методическое письмо ОГАОУ ДПО «</a:t>
            </a:r>
            <a:r>
              <a:rPr lang="ru-RU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БелИРО</a:t>
            </a:r>
            <a:r>
              <a:rPr lang="ru-RU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» от 26 октября 2023 года            № 1720  </a:t>
            </a:r>
            <a:r>
              <a:rPr lang="ru-RU" sz="2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«О формировании единых подходов к системе оценки достижения обучающимися планируемых результатов освоения образовательных программ начального общего, основного общего и среднего общего образования» </a:t>
            </a:r>
          </a:p>
          <a:p>
            <a:pPr algn="just"/>
            <a:endParaRPr lang="ru-RU" sz="2200" dirty="0" smtClean="0"/>
          </a:p>
          <a:p>
            <a:pPr algn="just"/>
            <a:r>
              <a:rPr lang="ru-RU" sz="2200" dirty="0" smtClean="0"/>
              <a:t>Письмо министерства образования Белгородской области от 22.07.2024 года № 17-5/2932-17-1965 </a:t>
            </a:r>
            <a:r>
              <a:rPr lang="ru-RU" sz="2200" b="1" dirty="0" smtClean="0"/>
              <a:t>«О формировании единых подходов к системе оценки качества образования»</a:t>
            </a:r>
            <a:r>
              <a:rPr lang="ru-RU" sz="2200" dirty="0" smtClean="0"/>
              <a:t> </a:t>
            </a:r>
          </a:p>
          <a:p>
            <a:pPr algn="just"/>
            <a:endParaRPr lang="ru-RU" sz="2200" dirty="0" smtClean="0"/>
          </a:p>
          <a:p>
            <a:pPr algn="just"/>
            <a:r>
              <a:rPr lang="ru-RU" sz="2200" dirty="0" smtClean="0"/>
              <a:t>Инструктивно-методическое письмо ОГАОУ ДПО «</a:t>
            </a:r>
            <a:r>
              <a:rPr lang="ru-RU" sz="2200" dirty="0" err="1" smtClean="0"/>
              <a:t>БелИРО</a:t>
            </a:r>
            <a:r>
              <a:rPr lang="ru-RU" sz="2200" dirty="0" smtClean="0"/>
              <a:t>»  от 05.07.2024 года № 749 </a:t>
            </a:r>
          </a:p>
          <a:p>
            <a:pPr algn="just"/>
            <a:r>
              <a:rPr lang="ru-RU" sz="2200" b="1" dirty="0" smtClean="0"/>
              <a:t>«Особенности оценки предметных результатов по отдельному учебному предмету в Белгородской области»</a:t>
            </a:r>
          </a:p>
          <a:p>
            <a:pPr algn="just"/>
            <a:endParaRPr lang="ru-RU" b="1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242" y="1546167"/>
            <a:ext cx="365760" cy="4441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3951" y="3097876"/>
            <a:ext cx="365760" cy="4441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097" y="4303222"/>
            <a:ext cx="365760" cy="44413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77091" y="235527"/>
            <a:ext cx="78970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2"/>
                </a:solidFill>
              </a:rPr>
              <a:t>Региональный уровень</a:t>
            </a:r>
            <a:endParaRPr lang="ru-RU" sz="2800" b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6255" y="0"/>
            <a:ext cx="12192000" cy="96743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7876" y="705829"/>
            <a:ext cx="10527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Задачи ОУ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1692" y="1229049"/>
            <a:ext cx="11230708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ru-RU" sz="2000" dirty="0">
                <a:solidFill>
                  <a:srgbClr val="002060"/>
                </a:solidFill>
              </a:rPr>
              <a:t>п</a:t>
            </a:r>
            <a:r>
              <a:rPr lang="ru-RU" sz="2000" dirty="0" smtClean="0">
                <a:solidFill>
                  <a:srgbClr val="002060"/>
                </a:solidFill>
              </a:rPr>
              <a:t>ривести в соответствие с действующим законодательством локальные акты, определяющие функционирование внутренней системы оценки качества образования;</a:t>
            </a:r>
          </a:p>
          <a:p>
            <a:pPr marL="285750" indent="-285750" algn="just">
              <a:buFontTx/>
              <a:buChar char="-"/>
            </a:pPr>
            <a:r>
              <a:rPr lang="ru-RU" sz="2000" b="1" dirty="0" smtClean="0">
                <a:solidFill>
                  <a:srgbClr val="002060"/>
                </a:solidFill>
              </a:rPr>
              <a:t>включить </a:t>
            </a:r>
            <a:r>
              <a:rPr lang="ru-RU" sz="2000" b="1" dirty="0">
                <a:solidFill>
                  <a:srgbClr val="002060"/>
                </a:solidFill>
              </a:rPr>
              <a:t>мероприятия по оценке качества образования в расписание учебных </a:t>
            </a:r>
            <a:r>
              <a:rPr lang="ru-RU" sz="2000" b="1" dirty="0" smtClean="0">
                <a:solidFill>
                  <a:srgbClr val="002060"/>
                </a:solidFill>
              </a:rPr>
              <a:t>занятий</a:t>
            </a:r>
            <a:r>
              <a:rPr lang="ru-RU" sz="2000" dirty="0" smtClean="0">
                <a:solidFill>
                  <a:srgbClr val="002060"/>
                </a:solidFill>
              </a:rPr>
              <a:t>,   </a:t>
            </a:r>
            <a:r>
              <a:rPr lang="ru-RU" sz="2000" b="1" dirty="0" smtClean="0">
                <a:solidFill>
                  <a:srgbClr val="002060"/>
                </a:solidFill>
              </a:rPr>
              <a:t>ОУ может их </a:t>
            </a:r>
            <a:r>
              <a:rPr lang="ru-RU" sz="2000" b="1" dirty="0">
                <a:solidFill>
                  <a:srgbClr val="002060"/>
                </a:solidFill>
              </a:rPr>
              <a:t>использовать в качестве мероприятий текущего контроля успеваемости и промежуточной аттестации обучающихся, проводимых в рамках реализации образовательной </a:t>
            </a:r>
            <a:r>
              <a:rPr lang="ru-RU" sz="2000" b="1" dirty="0" smtClean="0">
                <a:solidFill>
                  <a:srgbClr val="002060"/>
                </a:solidFill>
              </a:rPr>
              <a:t>программы;</a:t>
            </a:r>
          </a:p>
          <a:p>
            <a:pPr marL="285750" indent="-285750" algn="just">
              <a:buFontTx/>
              <a:buChar char="-"/>
            </a:pPr>
            <a:r>
              <a:rPr lang="ru-RU" sz="2000" dirty="0">
                <a:solidFill>
                  <a:srgbClr val="002060"/>
                </a:solidFill>
              </a:rPr>
              <a:t> особенности оценки предметных результатов по отдельному учебному предмету фиксируются в приложении к основным образовательным программам начального общего, основного общего и среднего общего образования. </a:t>
            </a:r>
            <a:r>
              <a:rPr lang="ru-RU" sz="2000" b="1" dirty="0">
                <a:solidFill>
                  <a:srgbClr val="002060"/>
                </a:solidFill>
              </a:rPr>
              <a:t>Описание оценки предметных результатов по отдельному учебному предмету включает в том числе график контрольных мероприятий </a:t>
            </a:r>
            <a:r>
              <a:rPr lang="ru-RU" sz="2000" dirty="0">
                <a:solidFill>
                  <a:srgbClr val="002060"/>
                </a:solidFill>
              </a:rPr>
              <a:t>(п. 19.35 ФОП НОО, п. 18.25 ФОП ООО, п. 18.25 ФОП СОО</a:t>
            </a:r>
            <a:r>
              <a:rPr lang="ru-RU" sz="2000" dirty="0" smtClean="0">
                <a:solidFill>
                  <a:srgbClr val="002060"/>
                </a:solidFill>
              </a:rPr>
              <a:t>);</a:t>
            </a:r>
          </a:p>
          <a:p>
            <a:pPr marL="285750" indent="-285750" algn="just">
              <a:buFontTx/>
              <a:buChar char="-"/>
            </a:pPr>
            <a:r>
              <a:rPr lang="ru-RU" sz="2000" b="1" dirty="0">
                <a:solidFill>
                  <a:srgbClr val="002060"/>
                </a:solidFill>
              </a:rPr>
              <a:t>график контрольных мероприятий</a:t>
            </a:r>
            <a:r>
              <a:rPr lang="ru-RU" sz="2000" dirty="0">
                <a:solidFill>
                  <a:srgbClr val="002060"/>
                </a:solidFill>
              </a:rPr>
              <a:t>, который является неотъемлемой частью образовательной программы, </a:t>
            </a:r>
            <a:r>
              <a:rPr lang="ru-RU" sz="2000" b="1" dirty="0">
                <a:solidFill>
                  <a:srgbClr val="002060"/>
                </a:solidFill>
              </a:rPr>
              <a:t>не может быть разработан менее чем на 1 учебный год и должен включать федеральные мероприятия по оценке качества образования </a:t>
            </a:r>
            <a:r>
              <a:rPr lang="ru-RU" sz="2000" dirty="0">
                <a:solidFill>
                  <a:srgbClr val="002060"/>
                </a:solidFill>
              </a:rPr>
              <a:t>(ВПР и НИКО</a:t>
            </a:r>
            <a:r>
              <a:rPr lang="ru-RU" sz="2000" dirty="0" smtClean="0">
                <a:solidFill>
                  <a:srgbClr val="002060"/>
                </a:solidFill>
              </a:rPr>
              <a:t>);</a:t>
            </a:r>
          </a:p>
          <a:p>
            <a:pPr marL="285750" indent="-285750" algn="just">
              <a:buFontTx/>
              <a:buChar char="-"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объем учебного времени, затрачиваемого на проведение оценочных процедур, не должен превышать 10% от всего объема учебного времени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, отводимого на изучение данного учебного предмета в данной параллели в текущем учебном году</a:t>
            </a:r>
            <a:r>
              <a:rPr lang="ru-RU" sz="2000" dirty="0" smtClean="0">
                <a:solidFill>
                  <a:srgbClr val="002060"/>
                </a:solidFill>
              </a:rPr>
              <a:t>.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1975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2307" t="10769" r="16347" b="41197"/>
          <a:stretch/>
        </p:blipFill>
        <p:spPr>
          <a:xfrm>
            <a:off x="0" y="0"/>
            <a:ext cx="12192000" cy="316522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/>
          <a:srcRect t="71930"/>
          <a:stretch/>
        </p:blipFill>
        <p:spPr>
          <a:xfrm>
            <a:off x="0" y="3075709"/>
            <a:ext cx="12192000" cy="281247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/>
          <a:srcRect l="24097" t="14282" r="16191" b="80776"/>
          <a:stretch/>
        </p:blipFill>
        <p:spPr>
          <a:xfrm>
            <a:off x="706581" y="5872396"/>
            <a:ext cx="10014708" cy="633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6365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15637" y="695761"/>
            <a:ext cx="110702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Письмо </a:t>
            </a:r>
            <a:r>
              <a:rPr lang="ru-RU" sz="2000" b="1" dirty="0" err="1" smtClean="0">
                <a:solidFill>
                  <a:srgbClr val="0070C0"/>
                </a:solidFill>
              </a:rPr>
              <a:t>Минпросвещения</a:t>
            </a:r>
            <a:r>
              <a:rPr lang="ru-RU" sz="2000" b="1" dirty="0" smtClean="0">
                <a:solidFill>
                  <a:srgbClr val="0070C0"/>
                </a:solidFill>
              </a:rPr>
              <a:t> </a:t>
            </a:r>
            <a:r>
              <a:rPr lang="ru-RU" sz="2000" b="1" dirty="0">
                <a:solidFill>
                  <a:srgbClr val="0070C0"/>
                </a:solidFill>
              </a:rPr>
              <a:t>России от 13.01.2023 N </a:t>
            </a:r>
            <a:r>
              <a:rPr lang="ru-RU" sz="2000" b="1" dirty="0" smtClean="0">
                <a:solidFill>
                  <a:srgbClr val="0070C0"/>
                </a:solidFill>
              </a:rPr>
              <a:t>03-49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 </a:t>
            </a:r>
            <a:r>
              <a:rPr lang="ru-RU" sz="2000" b="1" dirty="0">
                <a:solidFill>
                  <a:srgbClr val="0070C0"/>
                </a:solidFill>
              </a:rPr>
              <a:t>"О направлении методических рекомендаций" (вместе с "Методическими рекомендациями по системе оценки достижения обучающимися планируемых результатов освоения программ начального общего, основного общего и среднего общего образования")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78873" y="2272145"/>
            <a:ext cx="10931235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dirty="0" smtClean="0">
                <a:solidFill>
                  <a:srgbClr val="222222"/>
                </a:solidFill>
              </a:rPr>
              <a:t>1</a:t>
            </a:r>
            <a:r>
              <a:rPr lang="ru-RU" dirty="0" smtClean="0"/>
              <a:t>. </a:t>
            </a:r>
            <a:r>
              <a:rPr lang="ru-RU" b="1" dirty="0"/>
              <a:t>Общие положения.</a:t>
            </a:r>
          </a:p>
          <a:p>
            <a:pPr fontAlgn="base"/>
            <a:r>
              <a:rPr lang="ru-RU" dirty="0"/>
              <a:t>Установленная ФГОС общего образования </a:t>
            </a:r>
            <a:r>
              <a:rPr lang="ru-RU" i="1" dirty="0"/>
              <a:t>система оценки достижения обучающимися планируемых результатов освоения общеобразовательных программ на всех уровнях образования </a:t>
            </a:r>
            <a:r>
              <a:rPr lang="ru-RU" b="1" i="1" dirty="0"/>
              <a:t>имеет единую структуру и строится на общих для всех уровней принципах и положениях</a:t>
            </a:r>
            <a:r>
              <a:rPr lang="ru-RU" b="1" i="1" dirty="0" smtClean="0"/>
              <a:t>.</a:t>
            </a:r>
          </a:p>
          <a:p>
            <a:pPr fontAlgn="base"/>
            <a:endParaRPr lang="ru-RU" sz="1400" i="1" dirty="0"/>
          </a:p>
          <a:p>
            <a:pPr algn="just" fontAlgn="base"/>
            <a:r>
              <a:rPr lang="ru-RU" b="1" dirty="0"/>
              <a:t>1.1. Ориентация оценки на управление качеством образования</a:t>
            </a:r>
            <a:r>
              <a:rPr lang="ru-RU" b="1" dirty="0" smtClean="0"/>
              <a:t>.</a:t>
            </a:r>
          </a:p>
          <a:p>
            <a:pPr algn="just" fontAlgn="base"/>
            <a:endParaRPr lang="ru-RU" sz="1400" b="1" dirty="0"/>
          </a:p>
          <a:p>
            <a:pPr algn="just" fontAlgn="base"/>
            <a:r>
              <a:rPr lang="ru-RU" dirty="0"/>
              <a:t>Принципиально важным положением организации системы оценки является </a:t>
            </a:r>
            <a:r>
              <a:rPr lang="ru-RU" b="1" i="1" dirty="0"/>
              <a:t>выход за рамки контроля знаний</a:t>
            </a:r>
            <a:r>
              <a:rPr lang="ru-RU" dirty="0"/>
              <a:t>. Ее важнейшей функцией становится </a:t>
            </a:r>
            <a:r>
              <a:rPr lang="ru-RU" b="1" i="1" dirty="0"/>
              <a:t>ориентация образовательного процесса на достижение планируемых результатов</a:t>
            </a:r>
            <a:r>
              <a:rPr lang="ru-RU" dirty="0"/>
              <a:t>, обеспечение на этой основе эффективной обратной связи, позволяющей осуществлять управление образовательным процессом. Это, в свою очередь, предполагает вовлеченность в оценочную деятельность не только педагогов, но и самих обучающихся</a:t>
            </a:r>
            <a:r>
              <a:rPr lang="ru-RU" dirty="0" smtClean="0"/>
              <a:t>.</a:t>
            </a:r>
          </a:p>
          <a:p>
            <a:pPr algn="just" fontAlgn="base"/>
            <a:endParaRPr lang="ru-RU" sz="1400" dirty="0"/>
          </a:p>
          <a:p>
            <a:pPr algn="just" fontAlgn="base"/>
            <a:r>
              <a:rPr lang="ru-RU" dirty="0"/>
              <a:t>Единым механизмом управления качеством образовательных результатов является </a:t>
            </a:r>
            <a:r>
              <a:rPr lang="ru-RU" b="1" i="1" dirty="0"/>
              <a:t>ориентация на планируемые результаты и комплексный подход к их оценке.</a:t>
            </a:r>
            <a:endParaRPr lang="ru-RU" b="1" i="1" dirty="0">
              <a:effectLst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12011891" cy="706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13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98765" y="169289"/>
            <a:ext cx="111529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Письмо </a:t>
            </a:r>
            <a:r>
              <a:rPr lang="ru-RU" b="1" dirty="0" err="1" smtClean="0">
                <a:solidFill>
                  <a:srgbClr val="0070C0"/>
                </a:solidFill>
              </a:rPr>
              <a:t>Минпросвещения</a:t>
            </a:r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ru-RU" b="1" dirty="0">
                <a:solidFill>
                  <a:srgbClr val="0070C0"/>
                </a:solidFill>
              </a:rPr>
              <a:t>России от 13.01.2023 N </a:t>
            </a:r>
            <a:r>
              <a:rPr lang="ru-RU" b="1" dirty="0" smtClean="0">
                <a:solidFill>
                  <a:srgbClr val="0070C0"/>
                </a:solidFill>
              </a:rPr>
              <a:t>03-49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ru-RU" b="1" dirty="0">
                <a:solidFill>
                  <a:srgbClr val="0070C0"/>
                </a:solidFill>
              </a:rPr>
              <a:t>"О направлении методических рекомендаций" (вместе с "Методическими рекомендациями по системе оценки достижения обучающимися планируемых результатов освоения программ начального общего, основного общего и среднего общего образования")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18655" y="1410355"/>
            <a:ext cx="11517085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sz="1600" b="1" dirty="0">
                <a:solidFill>
                  <a:srgbClr val="222222"/>
                </a:solidFill>
              </a:rPr>
              <a:t>1.2. Внутреннее и внешнее оценивание.</a:t>
            </a:r>
          </a:p>
          <a:p>
            <a:pPr algn="just" fontAlgn="base"/>
            <a:r>
              <a:rPr lang="ru-RU" sz="1600" dirty="0">
                <a:solidFill>
                  <a:srgbClr val="222222"/>
                </a:solidFill>
              </a:rPr>
              <a:t>На всех уровнях школьного образования система оценивания включает различные формы оценки, которые можно условно разделить на </a:t>
            </a:r>
            <a:r>
              <a:rPr lang="ru-RU" sz="1600" b="1" i="1" dirty="0">
                <a:solidFill>
                  <a:srgbClr val="222222"/>
                </a:solidFill>
              </a:rPr>
              <a:t>две большие группы - внутреннее (</a:t>
            </a:r>
            <a:r>
              <a:rPr lang="ru-RU" sz="1600" b="1" i="1" dirty="0" err="1">
                <a:solidFill>
                  <a:srgbClr val="222222"/>
                </a:solidFill>
              </a:rPr>
              <a:t>внутришкольное</a:t>
            </a:r>
            <a:r>
              <a:rPr lang="ru-RU" sz="1600" b="1" i="1" dirty="0">
                <a:solidFill>
                  <a:srgbClr val="222222"/>
                </a:solidFill>
              </a:rPr>
              <a:t>) оценивание и внешнее оценивание</a:t>
            </a:r>
            <a:r>
              <a:rPr lang="ru-RU" sz="1600" dirty="0">
                <a:solidFill>
                  <a:srgbClr val="222222"/>
                </a:solidFill>
              </a:rPr>
              <a:t>. Они направлены на выявление особенностей достижения обучающимися образовательных результатов</a:t>
            </a:r>
            <a:r>
              <a:rPr lang="ru-RU" sz="1600" dirty="0" smtClean="0">
                <a:solidFill>
                  <a:srgbClr val="222222"/>
                </a:solidFill>
              </a:rPr>
              <a:t>.</a:t>
            </a:r>
          </a:p>
          <a:p>
            <a:pPr algn="just" fontAlgn="base"/>
            <a:endParaRPr lang="ru-RU" sz="1200" b="1" i="1" dirty="0" smtClean="0">
              <a:solidFill>
                <a:srgbClr val="0070C0"/>
              </a:solidFill>
            </a:endParaRPr>
          </a:p>
          <a:p>
            <a:pPr algn="just" fontAlgn="base"/>
            <a:r>
              <a:rPr lang="ru-RU" sz="1600" b="1" i="1" dirty="0" smtClean="0">
                <a:solidFill>
                  <a:srgbClr val="0070C0"/>
                </a:solidFill>
              </a:rPr>
              <a:t>Внутреннее </a:t>
            </a:r>
            <a:r>
              <a:rPr lang="ru-RU" sz="1600" b="1" i="1" dirty="0">
                <a:solidFill>
                  <a:srgbClr val="0070C0"/>
                </a:solidFill>
              </a:rPr>
              <a:t>(</a:t>
            </a:r>
            <a:r>
              <a:rPr lang="ru-RU" sz="1600" b="1" i="1" dirty="0" err="1">
                <a:solidFill>
                  <a:srgbClr val="0070C0"/>
                </a:solidFill>
              </a:rPr>
              <a:t>внутришкольное</a:t>
            </a:r>
            <a:r>
              <a:rPr lang="ru-RU" sz="1600" b="1" i="1" dirty="0">
                <a:solidFill>
                  <a:srgbClr val="0070C0"/>
                </a:solidFill>
              </a:rPr>
              <a:t>) оценивание</a:t>
            </a:r>
            <a:r>
              <a:rPr lang="ru-RU" sz="1600" b="1" dirty="0">
                <a:solidFill>
                  <a:srgbClr val="0070C0"/>
                </a:solidFill>
              </a:rPr>
              <a:t> </a:t>
            </a:r>
            <a:r>
              <a:rPr lang="ru-RU" sz="1600" dirty="0"/>
              <a:t>предназначается для организации процесса обучения в классе по учебным предметам и </a:t>
            </a:r>
            <a:r>
              <a:rPr lang="ru-RU" sz="1600" i="1" dirty="0"/>
              <a:t>регулируется локальными актами образовательной организации (положением</a:t>
            </a:r>
            <a:r>
              <a:rPr lang="ru-RU" sz="1600" dirty="0"/>
              <a:t>) </a:t>
            </a:r>
            <a:r>
              <a:rPr lang="ru-RU" sz="1600" b="1" i="1" u="sng" dirty="0"/>
              <a:t>и должно включать</a:t>
            </a:r>
            <a:r>
              <a:rPr lang="ru-RU" sz="1600" u="sng" dirty="0" smtClean="0"/>
              <a:t>:</a:t>
            </a:r>
          </a:p>
          <a:p>
            <a:pPr algn="just" fontAlgn="base"/>
            <a:endParaRPr lang="ru-RU" sz="1400" dirty="0"/>
          </a:p>
          <a:p>
            <a:pPr algn="just" fontAlgn="base"/>
            <a:r>
              <a:rPr lang="ru-RU" sz="1600" b="1" i="1" u="sng" dirty="0"/>
              <a:t>текущую оценку</a:t>
            </a:r>
            <a:r>
              <a:rPr lang="ru-RU" sz="1600" dirty="0"/>
              <a:t>, представляющую собой процедуру оценки индивидуального продвижения обучающихся в освоении программы учебного предмета и определяемую учителем в соответствии с целями изучения тематического раздела, учебного модуля, учебного периода и пр.;</a:t>
            </a:r>
          </a:p>
          <a:p>
            <a:pPr fontAlgn="base"/>
            <a:r>
              <a:rPr lang="ru-RU" sz="1600" b="1" i="1" u="sng" dirty="0"/>
              <a:t>промежуточную аттестацию</a:t>
            </a:r>
            <a:r>
              <a:rPr lang="ru-RU" sz="1600" dirty="0"/>
              <a:t>, представляющую собой процедуру аттестации обучающихся по предмету (предметам), которая может проводиться по итогам учебного года или иного учебного периода;</a:t>
            </a:r>
          </a:p>
          <a:p>
            <a:pPr fontAlgn="base"/>
            <a:r>
              <a:rPr lang="ru-RU" sz="1600" b="1" i="1" u="sng" dirty="0"/>
              <a:t>стартовые (диагностические) работы</a:t>
            </a:r>
            <a:r>
              <a:rPr lang="ru-RU" sz="1600" b="1" i="1" dirty="0"/>
              <a:t>, </a:t>
            </a:r>
            <a:r>
              <a:rPr lang="ru-RU" sz="1600" dirty="0"/>
              <a:t>направленные на оценку общей готовности обучающихся к обучению на данном уровне образования, готовности обучающихся к прохождению государственной итоговой аттестации и других процедур оценки качества образования;</a:t>
            </a:r>
          </a:p>
          <a:p>
            <a:pPr fontAlgn="base"/>
            <a:r>
              <a:rPr lang="ru-RU" sz="1600" b="1" i="1" u="sng" dirty="0"/>
              <a:t>комплексные (диагностические) работы</a:t>
            </a:r>
            <a:r>
              <a:rPr lang="ru-RU" sz="1600" dirty="0"/>
              <a:t>, направленные на оценку достижения обучающимися предметных и </a:t>
            </a:r>
            <a:r>
              <a:rPr lang="ru-RU" sz="1600" dirty="0" err="1"/>
              <a:t>метапредметных</a:t>
            </a:r>
            <a:r>
              <a:rPr lang="ru-RU" sz="1600" dirty="0"/>
              <a:t> образовательных результатов.</a:t>
            </a:r>
          </a:p>
          <a:p>
            <a:pPr algn="just" fontAlgn="base"/>
            <a:endParaRPr lang="ru-RU" sz="1200" b="0" i="0" dirty="0">
              <a:solidFill>
                <a:srgbClr val="222222"/>
              </a:solidFill>
              <a:effectLst/>
            </a:endParaRPr>
          </a:p>
          <a:p>
            <a:pPr algn="just" fontAlgn="base"/>
            <a:r>
              <a:rPr lang="ru-RU" sz="1600" dirty="0"/>
              <a:t>Все элементы системы </a:t>
            </a:r>
            <a:r>
              <a:rPr lang="ru-RU" sz="1600" dirty="0" err="1"/>
              <a:t>внутришкольного</a:t>
            </a:r>
            <a:r>
              <a:rPr lang="ru-RU" sz="1600" dirty="0"/>
              <a:t> оценивания по учебным предметам обеспечивают </a:t>
            </a:r>
            <a:r>
              <a:rPr lang="ru-RU" sz="1600" dirty="0" err="1"/>
              <a:t>внутришкольный</a:t>
            </a:r>
            <a:r>
              <a:rPr lang="ru-RU" sz="1600" dirty="0"/>
              <a:t> мониторинг образовательных достижений, включающий </a:t>
            </a:r>
            <a:r>
              <a:rPr lang="ru-RU" sz="1600" b="1" i="1" dirty="0"/>
              <a:t>оценку уровня достижений личностных, </a:t>
            </a:r>
            <a:r>
              <a:rPr lang="ru-RU" sz="1600" b="1" i="1" dirty="0" err="1"/>
              <a:t>метапредметных</a:t>
            </a:r>
            <a:r>
              <a:rPr lang="ru-RU" sz="1600" b="1" i="1" dirty="0"/>
              <a:t> и предметных результатов</a:t>
            </a:r>
            <a:r>
              <a:rPr lang="ru-RU" sz="1600" dirty="0"/>
              <a:t>.</a:t>
            </a:r>
            <a:endParaRPr lang="ru-RU" sz="1600" b="0" i="0" dirty="0">
              <a:solidFill>
                <a:srgbClr val="222222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667117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14413" y="123371"/>
            <a:ext cx="104298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Письмо </a:t>
            </a:r>
            <a:r>
              <a:rPr lang="ru-RU" b="1" dirty="0" err="1" smtClean="0">
                <a:solidFill>
                  <a:srgbClr val="0070C0"/>
                </a:solidFill>
              </a:rPr>
              <a:t>Минпросвещения</a:t>
            </a:r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ru-RU" b="1" dirty="0">
                <a:solidFill>
                  <a:srgbClr val="0070C0"/>
                </a:solidFill>
              </a:rPr>
              <a:t>России от 13.01.2023 N </a:t>
            </a:r>
            <a:r>
              <a:rPr lang="ru-RU" b="1" dirty="0" smtClean="0">
                <a:solidFill>
                  <a:srgbClr val="0070C0"/>
                </a:solidFill>
              </a:rPr>
              <a:t>03-49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ru-RU" b="1" dirty="0">
                <a:solidFill>
                  <a:srgbClr val="0070C0"/>
                </a:solidFill>
              </a:rPr>
              <a:t>"О направлении методических рекомендаций" (вместе с "Методическими рекомендациями по системе оценки достижения обучающимися планируемых результатов освоения программ начального общего, основного общего и среднего общего образования")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8044" y="1287244"/>
            <a:ext cx="11826241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b="1" dirty="0">
                <a:solidFill>
                  <a:srgbClr val="222222"/>
                </a:solidFill>
              </a:rPr>
              <a:t>1.2. Внутреннее и внешнее оценивание</a:t>
            </a:r>
            <a:r>
              <a:rPr lang="ru-RU" b="1" dirty="0" smtClean="0">
                <a:solidFill>
                  <a:srgbClr val="222222"/>
                </a:solidFill>
              </a:rPr>
              <a:t>.</a:t>
            </a:r>
            <a:r>
              <a:rPr lang="ru-RU" b="1" dirty="0">
                <a:solidFill>
                  <a:srgbClr val="0070C0"/>
                </a:solidFill>
              </a:rPr>
              <a:t> </a:t>
            </a:r>
            <a:endParaRPr lang="ru-RU" b="1" dirty="0" smtClean="0">
              <a:solidFill>
                <a:srgbClr val="0070C0"/>
              </a:solidFill>
            </a:endParaRPr>
          </a:p>
          <a:p>
            <a:pPr fontAlgn="base"/>
            <a:r>
              <a:rPr lang="ru-RU" b="1" dirty="0" smtClean="0">
                <a:solidFill>
                  <a:srgbClr val="0070C0"/>
                </a:solidFill>
              </a:rPr>
              <a:t>К </a:t>
            </a:r>
            <a:r>
              <a:rPr lang="ru-RU" b="1" dirty="0">
                <a:solidFill>
                  <a:srgbClr val="0070C0"/>
                </a:solidFill>
              </a:rPr>
              <a:t>процедурам внешней оценки относятся</a:t>
            </a:r>
            <a:r>
              <a:rPr lang="ru-RU" sz="2000" b="1" dirty="0">
                <a:solidFill>
                  <a:srgbClr val="0070C0"/>
                </a:solidFill>
              </a:rPr>
              <a:t>:</a:t>
            </a:r>
          </a:p>
          <a:p>
            <a:pPr fontAlgn="base"/>
            <a:r>
              <a:rPr lang="ru-RU" dirty="0">
                <a:solidFill>
                  <a:srgbClr val="222222"/>
                </a:solidFill>
              </a:rPr>
              <a:t>- </a:t>
            </a:r>
            <a:r>
              <a:rPr lang="ru-RU" i="1" dirty="0">
                <a:solidFill>
                  <a:srgbClr val="222222"/>
                </a:solidFill>
              </a:rPr>
              <a:t>государственная итоговая аттестация </a:t>
            </a:r>
            <a:r>
              <a:rPr lang="ru-RU" dirty="0">
                <a:solidFill>
                  <a:srgbClr val="222222"/>
                </a:solidFill>
              </a:rPr>
              <a:t>(только для уровней основного общего и среднего общего образования);</a:t>
            </a:r>
          </a:p>
          <a:p>
            <a:pPr fontAlgn="base"/>
            <a:r>
              <a:rPr lang="ru-RU" dirty="0">
                <a:solidFill>
                  <a:srgbClr val="222222"/>
                </a:solidFill>
              </a:rPr>
              <a:t>- </a:t>
            </a:r>
            <a:r>
              <a:rPr lang="ru-RU" i="1" dirty="0">
                <a:solidFill>
                  <a:srgbClr val="222222"/>
                </a:solidFill>
              </a:rPr>
              <a:t>всероссийские проверочные работы </a:t>
            </a:r>
            <a:r>
              <a:rPr lang="ru-RU" dirty="0">
                <a:solidFill>
                  <a:srgbClr val="222222"/>
                </a:solidFill>
              </a:rPr>
              <a:t>как комплексный проект в области оценки качества образования, направленный на развитие единого образовательного пространства в Российской Федерации;</a:t>
            </a:r>
          </a:p>
          <a:p>
            <a:pPr fontAlgn="base"/>
            <a:r>
              <a:rPr lang="ru-RU" dirty="0">
                <a:solidFill>
                  <a:srgbClr val="222222"/>
                </a:solidFill>
              </a:rPr>
              <a:t>- </a:t>
            </a:r>
            <a:r>
              <a:rPr lang="ru-RU" i="1" dirty="0">
                <a:solidFill>
                  <a:srgbClr val="222222"/>
                </a:solidFill>
              </a:rPr>
              <a:t>мониторинговые исследования федерального, регионального и муниципального уровней</a:t>
            </a:r>
            <a:r>
              <a:rPr lang="ru-RU" dirty="0">
                <a:solidFill>
                  <a:srgbClr val="222222"/>
                </a:solidFill>
              </a:rPr>
              <a:t>.</a:t>
            </a:r>
          </a:p>
          <a:p>
            <a:pPr fontAlgn="base"/>
            <a:r>
              <a:rPr lang="ru-RU" b="1" i="1" dirty="0">
                <a:solidFill>
                  <a:srgbClr val="222222"/>
                </a:solidFill>
              </a:rPr>
              <a:t>Ориентация внутреннего и внешнего оценивания на требования ФГОС общего образования</a:t>
            </a:r>
            <a:r>
              <a:rPr lang="ru-RU" dirty="0">
                <a:solidFill>
                  <a:srgbClr val="222222"/>
                </a:solidFill>
              </a:rPr>
              <a:t>, а также учет назначения каждой из процедур способствует преодолению разрыва между ними, объединяет их, представив как элементы единой системы оценки образовательных результатов обучающихся</a:t>
            </a:r>
            <a:r>
              <a:rPr lang="ru-RU" dirty="0" smtClean="0">
                <a:solidFill>
                  <a:srgbClr val="222222"/>
                </a:solidFill>
              </a:rPr>
              <a:t>.</a:t>
            </a:r>
            <a:r>
              <a:rPr lang="ru-RU" b="1" dirty="0">
                <a:solidFill>
                  <a:srgbClr val="222222"/>
                </a:solidFill>
              </a:rPr>
              <a:t> </a:t>
            </a:r>
            <a:endParaRPr lang="ru-RU" b="1" dirty="0" smtClean="0">
              <a:solidFill>
                <a:srgbClr val="222222"/>
              </a:solidFill>
            </a:endParaRPr>
          </a:p>
          <a:p>
            <a:pPr fontAlgn="base"/>
            <a:endParaRPr lang="ru-RU" sz="1000" b="1" dirty="0" smtClean="0">
              <a:solidFill>
                <a:srgbClr val="222222"/>
              </a:solidFill>
            </a:endParaRPr>
          </a:p>
          <a:p>
            <a:pPr fontAlgn="base"/>
            <a:r>
              <a:rPr lang="ru-RU" b="1" dirty="0" smtClean="0">
                <a:solidFill>
                  <a:srgbClr val="222222"/>
                </a:solidFill>
              </a:rPr>
              <a:t>1.3</a:t>
            </a:r>
            <a:r>
              <a:rPr lang="ru-RU" b="1" dirty="0">
                <a:solidFill>
                  <a:srgbClr val="222222"/>
                </a:solidFill>
              </a:rPr>
              <a:t>. </a:t>
            </a:r>
            <a:r>
              <a:rPr lang="ru-RU" b="1" dirty="0" err="1">
                <a:solidFill>
                  <a:srgbClr val="222222"/>
                </a:solidFill>
              </a:rPr>
              <a:t>Критериальное</a:t>
            </a:r>
            <a:r>
              <a:rPr lang="ru-RU" b="1" dirty="0">
                <a:solidFill>
                  <a:srgbClr val="222222"/>
                </a:solidFill>
              </a:rPr>
              <a:t> оценивание</a:t>
            </a:r>
            <a:r>
              <a:rPr lang="ru-RU" dirty="0" smtClean="0">
                <a:solidFill>
                  <a:srgbClr val="222222"/>
                </a:solidFill>
              </a:rPr>
              <a:t>.</a:t>
            </a:r>
            <a:endParaRPr lang="ru-RU" dirty="0">
              <a:solidFill>
                <a:srgbClr val="222222"/>
              </a:solidFill>
            </a:endParaRPr>
          </a:p>
          <a:p>
            <a:pPr fontAlgn="base"/>
            <a:r>
              <a:rPr lang="ru-RU" b="1" i="1" dirty="0" err="1">
                <a:solidFill>
                  <a:srgbClr val="222222"/>
                </a:solidFill>
              </a:rPr>
              <a:t>Критериальное</a:t>
            </a:r>
            <a:r>
              <a:rPr lang="ru-RU" b="1" i="1" dirty="0">
                <a:solidFill>
                  <a:srgbClr val="222222"/>
                </a:solidFill>
              </a:rPr>
              <a:t> оценивание </a:t>
            </a:r>
            <a:r>
              <a:rPr lang="ru-RU" dirty="0">
                <a:solidFill>
                  <a:srgbClr val="222222"/>
                </a:solidFill>
              </a:rPr>
              <a:t>- это процесс сравнения образовательных достижений обучающихся с заранее определенными и известными всем участникам образовательного процесса критериями, соответствующими целям и содержанию образования, отражающими предметные и </a:t>
            </a:r>
            <a:r>
              <a:rPr lang="ru-RU" dirty="0" err="1">
                <a:solidFill>
                  <a:srgbClr val="222222"/>
                </a:solidFill>
              </a:rPr>
              <a:t>метапредметные</a:t>
            </a:r>
            <a:r>
              <a:rPr lang="ru-RU" dirty="0">
                <a:solidFill>
                  <a:srgbClr val="222222"/>
                </a:solidFill>
              </a:rPr>
              <a:t> умения обучающихся. Таким образом, в ходе </a:t>
            </a:r>
            <a:r>
              <a:rPr lang="ru-RU" dirty="0" err="1">
                <a:solidFill>
                  <a:srgbClr val="222222"/>
                </a:solidFill>
              </a:rPr>
              <a:t>критериального</a:t>
            </a:r>
            <a:r>
              <a:rPr lang="ru-RU" dirty="0">
                <a:solidFill>
                  <a:srgbClr val="222222"/>
                </a:solidFill>
              </a:rPr>
              <a:t> оценивания осуществляется анализ процесса достижения планируемых результатов учителем, обучающимися, другими участниками образовательного процесса. Оценивание на основе критериев позволяет сделать данный процесс понятным для всех участников образовательных отношений, повышая его объективность.</a:t>
            </a:r>
          </a:p>
          <a:p>
            <a:pPr fontAlgn="base"/>
            <a:r>
              <a:rPr lang="ru-RU" sz="1600" dirty="0">
                <a:solidFill>
                  <a:srgbClr val="222222"/>
                </a:solidFill>
              </a:rPr>
              <a:t>--------------------------------</a:t>
            </a:r>
          </a:p>
          <a:p>
            <a:pPr fontAlgn="base"/>
            <a:r>
              <a:rPr lang="ru-RU" sz="1600" dirty="0">
                <a:solidFill>
                  <a:srgbClr val="222222"/>
                </a:solidFill>
              </a:rPr>
              <a:t> Критерий - признак, на основании которого производится оценка, определение или классификация исследуемого объекта; свойство изучаемого объекта, которое позволяет судить о его состоянии и уровне функционирования и развития</a:t>
            </a:r>
            <a:r>
              <a:rPr lang="ru-RU" sz="1600" dirty="0" smtClean="0">
                <a:solidFill>
                  <a:srgbClr val="222222"/>
                </a:solidFill>
              </a:rPr>
              <a:t>.</a:t>
            </a:r>
            <a:endParaRPr lang="ru-RU" sz="2000" b="1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94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Объект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04264815"/>
              </p:ext>
            </p:extLst>
          </p:nvPr>
        </p:nvGraphicFramePr>
        <p:xfrm>
          <a:off x="911424" y="1508427"/>
          <a:ext cx="10513168" cy="50170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0483" name="Номер слайда 3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2A6BABF-AE1A-41EC-B780-E73764C7FFC8}" type="slidenum">
              <a:rPr lang="ru-RU" altLang="ru-RU" sz="1400">
                <a:solidFill>
                  <a:srgbClr val="268EA8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28</a:t>
            </a:fld>
            <a:endParaRPr lang="ru-RU" altLang="ru-RU" sz="1400">
              <a:solidFill>
                <a:srgbClr val="268EA8"/>
              </a:solidFill>
            </a:endParaRPr>
          </a:p>
        </p:txBody>
      </p:sp>
      <p:sp>
        <p:nvSpPr>
          <p:cNvPr id="15" name="Номер слайда 3"/>
          <p:cNvSpPr txBox="1">
            <a:spLocks noChangeArrowheads="1"/>
          </p:cNvSpPr>
          <p:nvPr/>
        </p:nvSpPr>
        <p:spPr bwMode="auto">
          <a:xfrm>
            <a:off x="624418" y="6545530"/>
            <a:ext cx="11364383" cy="24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 kern="120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 kern="120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 kern="120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 kern="120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 kern="120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 kern="120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Arial" panose="020B0604020202020204" pitchFamily="34" charset="0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 kern="120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Arial" panose="020B0604020202020204" pitchFamily="34" charset="0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 kern="120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Arial" panose="020B0604020202020204" pitchFamily="34" charset="0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 kern="120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4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701" y="904705"/>
            <a:ext cx="114828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Система оценки достижения планируемых результатов освоения ФООП</a:t>
            </a:r>
            <a:endParaRPr lang="ru-RU" sz="2800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166255" y="0"/>
            <a:ext cx="12192000" cy="96743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87928" y="265654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Единство системы оценки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трелка: влево-вправо 13"/>
          <p:cNvSpPr/>
          <p:nvPr/>
        </p:nvSpPr>
        <p:spPr>
          <a:xfrm>
            <a:off x="551384" y="6165304"/>
            <a:ext cx="11305256" cy="316771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EFE10-C025-4F0A-8BFD-E15AAAA0734D}" type="slidenum">
              <a:rPr lang="ru-RU" altLang="ru-RU" smtClean="0"/>
              <a:pPr/>
              <a:t>29</a:t>
            </a:fld>
            <a:endParaRPr lang="ru-RU" altLang="ru-RU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702849842"/>
              </p:ext>
            </p:extLst>
          </p:nvPr>
        </p:nvGraphicFramePr>
        <p:xfrm>
          <a:off x="455613" y="1196975"/>
          <a:ext cx="11736387" cy="48244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Стрелка вправо с вырезом 3"/>
          <p:cNvSpPr/>
          <p:nvPr/>
        </p:nvSpPr>
        <p:spPr>
          <a:xfrm>
            <a:off x="191344" y="1196752"/>
            <a:ext cx="3672408" cy="2808312"/>
          </a:xfrm>
          <a:prstGeom prst="notchedRightArrow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900" b="1" dirty="0">
                <a:solidFill>
                  <a:schemeClr val="bg2"/>
                </a:solidFill>
              </a:rPr>
              <a:t>Система оценки включает процедуры внутренней </a:t>
            </a:r>
            <a:r>
              <a:rPr lang="ru-RU" sz="1900" b="1" dirty="0" smtClean="0">
                <a:solidFill>
                  <a:schemeClr val="bg2"/>
                </a:solidFill>
              </a:rPr>
              <a:t/>
            </a:r>
            <a:br>
              <a:rPr lang="ru-RU" sz="1900" b="1" dirty="0" smtClean="0">
                <a:solidFill>
                  <a:schemeClr val="bg2"/>
                </a:solidFill>
              </a:rPr>
            </a:br>
            <a:r>
              <a:rPr lang="ru-RU" sz="1900" b="1" dirty="0" smtClean="0">
                <a:solidFill>
                  <a:schemeClr val="bg2"/>
                </a:solidFill>
              </a:rPr>
              <a:t>и </a:t>
            </a:r>
            <a:r>
              <a:rPr lang="ru-RU" sz="1900" b="1" dirty="0">
                <a:solidFill>
                  <a:schemeClr val="bg2"/>
                </a:solidFill>
              </a:rPr>
              <a:t>внешней оценки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953491" y="4653136"/>
            <a:ext cx="290945" cy="9967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607570" y="4650030"/>
            <a:ext cx="304826" cy="99983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/>
          <a:srcRect l="25710"/>
          <a:stretch>
            <a:fillRect/>
          </a:stretch>
        </p:blipFill>
        <p:spPr>
          <a:xfrm>
            <a:off x="7938655" y="4636175"/>
            <a:ext cx="226456" cy="99983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836030" y="4651582"/>
            <a:ext cx="304826" cy="99983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0"/>
            <a:ext cx="12192000" cy="955964"/>
          </a:xfrm>
          <a:prstGeom prst="rect">
            <a:avLst/>
          </a:prstGeom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246762" y="213436"/>
            <a:ext cx="11665296" cy="504057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 единстве системы оценки</a:t>
            </a:r>
            <a:b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2387" y="1546385"/>
            <a:ext cx="8686800" cy="11588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>
                <a:solidFill>
                  <a:srgbClr val="002060"/>
                </a:solidFill>
              </a:rPr>
              <a:t>Единое образовательное пространство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8435" name="Номер слайда 3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E540349-1AB7-46C3-A0EF-2B52EAB7BB80}" type="slidenum">
              <a:rPr lang="ru-RU" altLang="ru-RU" sz="1400">
                <a:solidFill>
                  <a:srgbClr val="268EA8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</a:t>
            </a:fld>
            <a:endParaRPr lang="ru-RU" altLang="ru-RU" sz="1400" dirty="0">
              <a:solidFill>
                <a:srgbClr val="268EA8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8933" y="955964"/>
            <a:ext cx="11672886" cy="42949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95596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51578" y="0"/>
            <a:ext cx="71737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Единое образовательное пространство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78581" y="1122216"/>
            <a:ext cx="2493819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b="1" dirty="0" smtClean="0"/>
          </a:p>
          <a:p>
            <a:pPr algn="ctr"/>
            <a:r>
              <a:rPr lang="ru-RU" b="1" dirty="0" smtClean="0"/>
              <a:t>ФООП</a:t>
            </a:r>
          </a:p>
          <a:p>
            <a:pPr algn="ctr"/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409708" y="1149927"/>
            <a:ext cx="1163781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ФОП НОО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382001" y="1510145"/>
            <a:ext cx="1385454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ФОП ООО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465127" y="1801091"/>
            <a:ext cx="1288473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ФОП СОО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0946" y="5430982"/>
            <a:ext cx="112775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Единая  система оценки качества образования</a:t>
            </a:r>
          </a:p>
          <a:p>
            <a:endParaRPr lang="ru-RU" b="1" dirty="0" smtClean="0"/>
          </a:p>
          <a:p>
            <a:r>
              <a:rPr lang="ru-RU" b="1" dirty="0" smtClean="0"/>
              <a:t>Единая федеральная система научно-методического сопровождения педагогических работников и управленческих кадров </a:t>
            </a:r>
            <a:endParaRPr lang="ru-RU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Номер слайда 3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29CCCE0-B3DB-44CE-B256-71AF194E276F}" type="slidenum">
              <a:rPr lang="ru-RU" altLang="ru-RU" sz="1400">
                <a:solidFill>
                  <a:srgbClr val="268EA8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30</a:t>
            </a:fld>
            <a:endParaRPr lang="ru-RU" altLang="ru-RU" sz="1400" dirty="0">
              <a:solidFill>
                <a:srgbClr val="268EA8"/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679154674"/>
              </p:ext>
            </p:extLst>
          </p:nvPr>
        </p:nvGraphicFramePr>
        <p:xfrm>
          <a:off x="4211638" y="1268413"/>
          <a:ext cx="7980362" cy="2747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19336" y="1268761"/>
            <a:ext cx="3816424" cy="5452715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184793" y="4149081"/>
            <a:ext cx="4431487" cy="2572395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8796785" y="4797204"/>
            <a:ext cx="3192016" cy="1015663"/>
          </a:xfrm>
          <a:prstGeom prst="rect">
            <a:avLst/>
          </a:prstGeom>
          <a:solidFill>
            <a:srgbClr val="CCFFFF"/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596DFD"/>
                </a:solidFill>
                <a:hlinkClick r:id="rId9"/>
              </a:rPr>
              <a:t>https</a:t>
            </a:r>
            <a:r>
              <a:rPr lang="en-US" sz="1200" dirty="0">
                <a:solidFill>
                  <a:srgbClr val="596DFD"/>
                </a:solidFill>
                <a:hlinkClick r:id="rId9"/>
              </a:rPr>
              <a:t>://</a:t>
            </a:r>
            <a:r>
              <a:rPr lang="en-US" sz="1200" dirty="0" smtClean="0">
                <a:solidFill>
                  <a:srgbClr val="596DFD"/>
                </a:solidFill>
                <a:hlinkClick r:id="rId9"/>
              </a:rPr>
              <a:t>beliro.ru/deyatelnost/metodicheskaya-deyatelnost/virtual-cabinet/vvedenie-obnovlennyix-fgos-i-foop</a:t>
            </a:r>
            <a:endParaRPr lang="ru-RU" sz="1200" dirty="0" smtClean="0">
              <a:solidFill>
                <a:srgbClr val="596DFD"/>
              </a:solidFill>
            </a:endParaRPr>
          </a:p>
          <a:p>
            <a:endParaRPr lang="ru-RU" sz="1200" dirty="0" smtClean="0">
              <a:solidFill>
                <a:srgbClr val="596DFD"/>
              </a:solidFill>
            </a:endParaRPr>
          </a:p>
          <a:p>
            <a:endParaRPr lang="ru-RU" sz="12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0"/>
            <a:ext cx="12192000" cy="95596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2500" t="20885" r="24423" b="7008"/>
          <a:stretch/>
        </p:blipFill>
        <p:spPr>
          <a:xfrm>
            <a:off x="0" y="2369128"/>
            <a:ext cx="12192000" cy="400396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3964" y="6305215"/>
            <a:ext cx="117486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https://beliro.ru/deyatelnost/metodicheskaya-deyatelnost/virtual-cabinet/metodicheskaya-rabota-v-obrazovatelnoj-organizaczii</a:t>
            </a:r>
            <a:endParaRPr lang="ru-RU" sz="1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/>
          <a:srcRect l="2307" t="47983" r="16347" b="43186"/>
          <a:stretch/>
        </p:blipFill>
        <p:spPr>
          <a:xfrm>
            <a:off x="0" y="1842654"/>
            <a:ext cx="12192000" cy="58189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/>
          <a:srcRect l="2307" t="10769" r="16347" b="61478"/>
          <a:stretch/>
        </p:blipFill>
        <p:spPr>
          <a:xfrm>
            <a:off x="0" y="0"/>
            <a:ext cx="12192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2657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36827" t="13846" r="32596" b="39394"/>
          <a:stretch/>
        </p:blipFill>
        <p:spPr>
          <a:xfrm>
            <a:off x="726830" y="1395044"/>
            <a:ext cx="3798278" cy="4994033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4987636" y="1343892"/>
            <a:ext cx="6934734" cy="473975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</a:rPr>
              <a:t>Оценка качества образования осуществляется исходя из</a:t>
            </a:r>
            <a:r>
              <a:rPr lang="ru-RU" sz="2400" b="1" dirty="0" smtClean="0">
                <a:solidFill>
                  <a:srgbClr val="0070C0"/>
                </a:solidFill>
              </a:rPr>
              <a:t>:</a:t>
            </a:r>
          </a:p>
          <a:p>
            <a:r>
              <a:rPr lang="ru-RU" sz="1400" b="1" dirty="0" smtClean="0"/>
              <a:t> </a:t>
            </a:r>
            <a:endParaRPr lang="ru-RU" sz="1400" b="1" dirty="0"/>
          </a:p>
          <a:p>
            <a:r>
              <a:rPr lang="ru-RU" sz="2000" dirty="0"/>
              <a:t>- норм, установленных федеральном законодательством в отношении </a:t>
            </a:r>
            <a:r>
              <a:rPr lang="ru-RU" sz="2000" dirty="0" smtClean="0"/>
              <a:t> системы </a:t>
            </a:r>
            <a:r>
              <a:rPr lang="ru-RU" sz="2000" dirty="0"/>
              <a:t>образования; </a:t>
            </a:r>
          </a:p>
          <a:p>
            <a:r>
              <a:rPr lang="ru-RU" sz="2000" dirty="0"/>
              <a:t>- требований Федеральных государственных образовательных стандартов, </a:t>
            </a:r>
            <a:r>
              <a:rPr lang="ru-RU" sz="2000" dirty="0" smtClean="0"/>
              <a:t> установленных </a:t>
            </a:r>
            <a:r>
              <a:rPr lang="ru-RU" sz="2000" dirty="0"/>
              <a:t>в отношении образовательных результатов обучающихся, </a:t>
            </a:r>
            <a:r>
              <a:rPr lang="ru-RU" sz="2000" dirty="0" smtClean="0"/>
              <a:t> содержания </a:t>
            </a:r>
            <a:r>
              <a:rPr lang="ru-RU" sz="2000" dirty="0"/>
              <a:t>образования и условий реализации образовательных программ; </a:t>
            </a:r>
          </a:p>
          <a:p>
            <a:r>
              <a:rPr lang="ru-RU" sz="2000" dirty="0"/>
              <a:t>- стратегических документов, определяющих государственную политику </a:t>
            </a:r>
            <a:r>
              <a:rPr lang="ru-RU" sz="2000" dirty="0" smtClean="0"/>
              <a:t> в </a:t>
            </a:r>
            <a:r>
              <a:rPr lang="ru-RU" sz="2000" dirty="0"/>
              <a:t>сфере социально-экономического развития Российской Федерации; </a:t>
            </a:r>
          </a:p>
          <a:p>
            <a:r>
              <a:rPr lang="ru-RU" sz="2000" dirty="0"/>
              <a:t>- потребностей участников образовательных отношений и ключевых </a:t>
            </a:r>
            <a:r>
              <a:rPr lang="ru-RU" sz="2000" dirty="0" smtClean="0"/>
              <a:t> факторов</a:t>
            </a:r>
            <a:r>
              <a:rPr lang="ru-RU" sz="2000" dirty="0"/>
              <a:t>, обеспечивающих </a:t>
            </a:r>
            <a:r>
              <a:rPr lang="ru-RU" sz="2000" dirty="0" smtClean="0"/>
              <a:t>их удовлетворенность</a:t>
            </a:r>
            <a:r>
              <a:rPr lang="ru-RU" sz="2000" dirty="0"/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12192000" cy="96743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9968" y="191330"/>
            <a:ext cx="80654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>
                    <a:lumMod val="95000"/>
                  </a:schemeClr>
                </a:solidFill>
              </a:rPr>
              <a:t>Индекс качества общего образования РФ</a:t>
            </a:r>
            <a:endParaRPr lang="ru-RU" sz="32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564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21827" t="30086" r="17115" b="17436"/>
          <a:stretch/>
        </p:blipFill>
        <p:spPr>
          <a:xfrm>
            <a:off x="621322" y="1055077"/>
            <a:ext cx="10761785" cy="534572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12192000" cy="96743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93183" y="222108"/>
            <a:ext cx="75705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bg1">
                    <a:lumMod val="95000"/>
                  </a:schemeClr>
                </a:solidFill>
              </a:rPr>
              <a:t>Индекс </a:t>
            </a:r>
            <a:r>
              <a:rPr lang="ru-RU" sz="3200" b="1" dirty="0" smtClean="0">
                <a:solidFill>
                  <a:schemeClr val="bg1">
                    <a:lumMod val="95000"/>
                  </a:schemeClr>
                </a:solidFill>
              </a:rPr>
              <a:t>качества </a:t>
            </a:r>
            <a:r>
              <a:rPr lang="ru-RU" sz="3200" b="1" dirty="0">
                <a:solidFill>
                  <a:schemeClr val="bg1">
                    <a:lumMod val="95000"/>
                  </a:schemeClr>
                </a:solidFill>
              </a:rPr>
              <a:t>общего образования РФ</a:t>
            </a:r>
          </a:p>
        </p:txBody>
      </p:sp>
    </p:spTree>
    <p:extLst>
      <p:ext uri="{BB962C8B-B14F-4D97-AF65-F5344CB8AC3E}">
        <p14:creationId xmlns:p14="http://schemas.microsoft.com/office/powerpoint/2010/main" val="88152888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96926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/>
          <a:srcRect t="24210"/>
          <a:stretch/>
        </p:blipFill>
        <p:spPr>
          <a:xfrm>
            <a:off x="210285" y="1039036"/>
            <a:ext cx="11443184" cy="519707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6862" y="257908"/>
            <a:ext cx="79130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</a:rPr>
              <a:t>Структура индекса качества общего образования</a:t>
            </a:r>
            <a:endParaRPr lang="ru-RU" sz="28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83262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22596" t="33846" r="19808" b="20342"/>
          <a:stretch/>
        </p:blipFill>
        <p:spPr>
          <a:xfrm>
            <a:off x="1230922" y="969264"/>
            <a:ext cx="9179169" cy="52791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124264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62708" y="386862"/>
            <a:ext cx="7561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>
                    <a:lumMod val="95000"/>
                  </a:schemeClr>
                </a:solidFill>
              </a:rPr>
              <a:t>ИСТОЧНИКИ ДАННЫХ</a:t>
            </a:r>
            <a:endParaRPr lang="ru-RU" sz="32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05197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rcRect l="23873" t="29108" r="35960" b="35963"/>
          <a:stretch>
            <a:fillRect/>
          </a:stretch>
        </p:blipFill>
        <p:spPr>
          <a:xfrm>
            <a:off x="534083" y="873422"/>
            <a:ext cx="10663707" cy="54091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12192000" cy="96743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10308" y="199292"/>
            <a:ext cx="7725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ЕДИНОЕ ОБРАЗОВАТЕЛЬНОЕ ПРОСТРАНСТВО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23151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reeform 20">
            <a:extLst>
              <a:ext uri="{FF2B5EF4-FFF2-40B4-BE49-F238E27FC236}">
                <a16:creationId xmlns:a16="http://schemas.microsoft.com/office/drawing/2014/main" xmlns="" id="{A4DDE280-5C23-4EA3-AB49-289EB6D4F653}"/>
              </a:ext>
            </a:extLst>
          </p:cNvPr>
          <p:cNvSpPr>
            <a:spLocks noGrp="1"/>
          </p:cNvSpPr>
          <p:nvPr/>
        </p:nvSpPr>
        <p:spPr bwMode="auto">
          <a:xfrm>
            <a:off x="4953000" y="1504950"/>
            <a:ext cx="2800350" cy="2667000"/>
          </a:xfrm>
          <a:custGeom>
            <a:avLst/>
            <a:gdLst>
              <a:gd name="T0" fmla="*/ 7188333 w 710882"/>
              <a:gd name="T1" fmla="*/ 0 h 711326"/>
              <a:gd name="T2" fmla="*/ 3842978 w 710882"/>
              <a:gd name="T3" fmla="*/ 0 h 711326"/>
              <a:gd name="T4" fmla="*/ 2798475 w 710882"/>
              <a:gd name="T5" fmla="*/ 392765 h 711326"/>
              <a:gd name="T6" fmla="*/ 433567 w 710882"/>
              <a:gd name="T7" fmla="*/ 2535132 h 711326"/>
              <a:gd name="T8" fmla="*/ 0 w 710882"/>
              <a:gd name="T9" fmla="*/ 3482229 h 711326"/>
              <a:gd name="T10" fmla="*/ 0 w 710882"/>
              <a:gd name="T11" fmla="*/ 6517249 h 711326"/>
              <a:gd name="T12" fmla="*/ 433567 w 710882"/>
              <a:gd name="T13" fmla="*/ 7464361 h 711326"/>
              <a:gd name="T14" fmla="*/ 2798475 w 710882"/>
              <a:gd name="T15" fmla="*/ 9606724 h 711326"/>
              <a:gd name="T16" fmla="*/ 3842978 w 710882"/>
              <a:gd name="T17" fmla="*/ 9999493 h 711326"/>
              <a:gd name="T18" fmla="*/ 7188333 w 710882"/>
              <a:gd name="T19" fmla="*/ 9999493 h 711326"/>
              <a:gd name="T20" fmla="*/ 8233828 w 710882"/>
              <a:gd name="T21" fmla="*/ 9606724 h 711326"/>
              <a:gd name="T22" fmla="*/ 10598736 w 710882"/>
              <a:gd name="T23" fmla="*/ 7464361 h 711326"/>
              <a:gd name="T24" fmla="*/ 11031311 w 710882"/>
              <a:gd name="T25" fmla="*/ 6517264 h 711326"/>
              <a:gd name="T26" fmla="*/ 11031311 w 710882"/>
              <a:gd name="T27" fmla="*/ 3482229 h 711326"/>
              <a:gd name="T28" fmla="*/ 10598736 w 710882"/>
              <a:gd name="T29" fmla="*/ 2535132 h 711326"/>
              <a:gd name="T30" fmla="*/ 8233828 w 710882"/>
              <a:gd name="T31" fmla="*/ 392765 h 711326"/>
              <a:gd name="T32" fmla="*/ 7188333 w 710882"/>
              <a:gd name="T33" fmla="*/ 0 h 71132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710882" h="711326">
                <a:moveTo>
                  <a:pt x="463232" y="0"/>
                </a:moveTo>
                <a:lnTo>
                  <a:pt x="247650" y="0"/>
                </a:lnTo>
                <a:cubicBezTo>
                  <a:pt x="222397" y="22"/>
                  <a:pt x="198186" y="10072"/>
                  <a:pt x="180340" y="27940"/>
                </a:cubicBezTo>
                <a:lnTo>
                  <a:pt x="27940" y="180340"/>
                </a:lnTo>
                <a:cubicBezTo>
                  <a:pt x="10057" y="198201"/>
                  <a:pt x="5" y="222438"/>
                  <a:pt x="0" y="247713"/>
                </a:cubicBezTo>
                <a:lnTo>
                  <a:pt x="0" y="463613"/>
                </a:lnTo>
                <a:cubicBezTo>
                  <a:pt x="5" y="488889"/>
                  <a:pt x="10057" y="513126"/>
                  <a:pt x="27940" y="530987"/>
                </a:cubicBezTo>
                <a:lnTo>
                  <a:pt x="180340" y="683387"/>
                </a:lnTo>
                <a:cubicBezTo>
                  <a:pt x="198186" y="701255"/>
                  <a:pt x="222397" y="711305"/>
                  <a:pt x="247650" y="711327"/>
                </a:cubicBezTo>
                <a:lnTo>
                  <a:pt x="463232" y="711327"/>
                </a:lnTo>
                <a:cubicBezTo>
                  <a:pt x="488507" y="711322"/>
                  <a:pt x="512745" y="701270"/>
                  <a:pt x="530606" y="683387"/>
                </a:cubicBezTo>
                <a:lnTo>
                  <a:pt x="683006" y="530987"/>
                </a:lnTo>
                <a:cubicBezTo>
                  <a:pt x="700866" y="513115"/>
                  <a:pt x="710894" y="488880"/>
                  <a:pt x="710882" y="463614"/>
                </a:cubicBezTo>
                <a:lnTo>
                  <a:pt x="710882" y="247713"/>
                </a:lnTo>
                <a:cubicBezTo>
                  <a:pt x="710894" y="222447"/>
                  <a:pt x="700866" y="198212"/>
                  <a:pt x="683006" y="180340"/>
                </a:cubicBezTo>
                <a:lnTo>
                  <a:pt x="530606" y="27940"/>
                </a:lnTo>
                <a:cubicBezTo>
                  <a:pt x="512745" y="10056"/>
                  <a:pt x="488507" y="5"/>
                  <a:pt x="463232" y="0"/>
                </a:cubicBezTo>
                <a:close/>
              </a:path>
            </a:pathLst>
          </a:custGeom>
          <a:solidFill>
            <a:srgbClr val="1251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ru-RU"/>
          </a:p>
        </p:txBody>
      </p:sp>
      <p:sp>
        <p:nvSpPr>
          <p:cNvPr id="4099" name="Прямоугольник 2">
            <a:extLst>
              <a:ext uri="{FF2B5EF4-FFF2-40B4-BE49-F238E27FC236}">
                <a16:creationId xmlns:a16="http://schemas.microsoft.com/office/drawing/2014/main" xmlns="" id="{10B89A4C-025E-4913-90D5-22535F02FCB4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4826000" y="2701924"/>
            <a:ext cx="3036887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sz="1800" b="1" dirty="0">
                <a:solidFill>
                  <a:schemeClr val="bg1"/>
                </a:solidFill>
              </a:rPr>
              <a:t>Направления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sz="1800" b="1" dirty="0">
                <a:solidFill>
                  <a:schemeClr val="bg1"/>
                </a:solidFill>
              </a:rPr>
              <a:t>методической работы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sz="1800" b="1" dirty="0">
                <a:solidFill>
                  <a:schemeClr val="bg1"/>
                </a:solidFill>
              </a:rPr>
              <a:t>ОО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800" b="1" dirty="0">
              <a:solidFill>
                <a:schemeClr val="bg1"/>
              </a:solidFill>
              <a:latin typeface="Phenomena Bold" charset="-52"/>
              <a:cs typeface="Arial" panose="020B0604020202020204" pitchFamily="34" charset="0"/>
            </a:endParaRPr>
          </a:p>
        </p:txBody>
      </p:sp>
      <p:sp>
        <p:nvSpPr>
          <p:cNvPr id="5" name="Прямоугольник 8">
            <a:extLst>
              <a:ext uri="{FF2B5EF4-FFF2-40B4-BE49-F238E27FC236}">
                <a16:creationId xmlns:a16="http://schemas.microsoft.com/office/drawing/2014/main" xmlns="" id="{3057D27B-B592-4D65-BD13-39AC66D4BB78}"/>
              </a:ext>
            </a:extLst>
          </p:cNvPr>
          <p:cNvSpPr txBox="1">
            <a:spLocks noGrp="1"/>
          </p:cNvSpPr>
          <p:nvPr/>
        </p:nvSpPr>
        <p:spPr>
          <a:xfrm>
            <a:off x="8240713" y="263525"/>
            <a:ext cx="3370262" cy="57467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sz="1500" dirty="0"/>
              <a:t>методическое обеспечение процессов обучения и воспитания</a:t>
            </a:r>
            <a:endParaRPr lang="ru-RU" sz="1500" dirty="0">
              <a:solidFill>
                <a:schemeClr val="tx1"/>
              </a:solidFill>
            </a:endParaRPr>
          </a:p>
        </p:txBody>
      </p:sp>
      <p:sp>
        <p:nvSpPr>
          <p:cNvPr id="4101" name="Прямая соединительная линия 11">
            <a:extLst>
              <a:ext uri="{FF2B5EF4-FFF2-40B4-BE49-F238E27FC236}">
                <a16:creationId xmlns:a16="http://schemas.microsoft.com/office/drawing/2014/main" xmlns="" id="{07B7D614-7A34-4FA4-A351-208157A0A87D}"/>
              </a:ext>
            </a:extLst>
          </p:cNvPr>
          <p:cNvSpPr>
            <a:spLocks noGrp="1"/>
          </p:cNvSpPr>
          <p:nvPr/>
        </p:nvSpPr>
        <p:spPr bwMode="auto">
          <a:xfrm flipV="1">
            <a:off x="6754813" y="920750"/>
            <a:ext cx="0" cy="352425"/>
          </a:xfrm>
          <a:prstGeom prst="line">
            <a:avLst/>
          </a:prstGeom>
          <a:noFill/>
          <a:ln w="19050">
            <a:solidFill>
              <a:srgbClr val="12519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02" name="Прямая соединительная линия 12">
            <a:extLst>
              <a:ext uri="{FF2B5EF4-FFF2-40B4-BE49-F238E27FC236}">
                <a16:creationId xmlns:a16="http://schemas.microsoft.com/office/drawing/2014/main" xmlns="" id="{4152DC9F-A5A5-4B73-AE3E-C7868F62D3B7}"/>
              </a:ext>
            </a:extLst>
          </p:cNvPr>
          <p:cNvSpPr>
            <a:spLocks noGrp="1"/>
          </p:cNvSpPr>
          <p:nvPr/>
        </p:nvSpPr>
        <p:spPr bwMode="auto">
          <a:xfrm>
            <a:off x="6754813" y="846138"/>
            <a:ext cx="638175" cy="0"/>
          </a:xfrm>
          <a:prstGeom prst="line">
            <a:avLst/>
          </a:prstGeom>
          <a:noFill/>
          <a:ln w="19050">
            <a:solidFill>
              <a:srgbClr val="12519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03" name="Прямая соединительная линия 15">
            <a:extLst>
              <a:ext uri="{FF2B5EF4-FFF2-40B4-BE49-F238E27FC236}">
                <a16:creationId xmlns:a16="http://schemas.microsoft.com/office/drawing/2014/main" xmlns="" id="{74ADDCD0-D0BA-40CA-A5AF-0C5F8E771D08}"/>
              </a:ext>
            </a:extLst>
          </p:cNvPr>
          <p:cNvSpPr>
            <a:spLocks noGrp="1"/>
          </p:cNvSpPr>
          <p:nvPr/>
        </p:nvSpPr>
        <p:spPr bwMode="auto">
          <a:xfrm flipV="1">
            <a:off x="5619750" y="920750"/>
            <a:ext cx="0" cy="352425"/>
          </a:xfrm>
          <a:prstGeom prst="line">
            <a:avLst/>
          </a:prstGeom>
          <a:noFill/>
          <a:ln w="19050">
            <a:solidFill>
              <a:srgbClr val="12519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04" name="Прямая соединительная линия 16">
            <a:extLst>
              <a:ext uri="{FF2B5EF4-FFF2-40B4-BE49-F238E27FC236}">
                <a16:creationId xmlns:a16="http://schemas.microsoft.com/office/drawing/2014/main" xmlns="" id="{E02A0F56-3A9D-4D44-8B29-BB313A6F785E}"/>
              </a:ext>
            </a:extLst>
          </p:cNvPr>
          <p:cNvSpPr>
            <a:spLocks noGrp="1"/>
          </p:cNvSpPr>
          <p:nvPr/>
        </p:nvSpPr>
        <p:spPr bwMode="auto">
          <a:xfrm>
            <a:off x="4983163" y="838200"/>
            <a:ext cx="636587" cy="0"/>
          </a:xfrm>
          <a:prstGeom prst="line">
            <a:avLst/>
          </a:prstGeom>
          <a:noFill/>
          <a:ln w="19050">
            <a:solidFill>
              <a:srgbClr val="12519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05" name="Прямая соединительная линия 18">
            <a:extLst>
              <a:ext uri="{FF2B5EF4-FFF2-40B4-BE49-F238E27FC236}">
                <a16:creationId xmlns:a16="http://schemas.microsoft.com/office/drawing/2014/main" xmlns="" id="{1B58B63C-F8E6-4FA7-955D-6C31B341629D}"/>
              </a:ext>
            </a:extLst>
          </p:cNvPr>
          <p:cNvSpPr>
            <a:spLocks noGrp="1"/>
          </p:cNvSpPr>
          <p:nvPr/>
        </p:nvSpPr>
        <p:spPr bwMode="auto">
          <a:xfrm flipV="1">
            <a:off x="5753100" y="4344988"/>
            <a:ext cx="0" cy="352425"/>
          </a:xfrm>
          <a:prstGeom prst="line">
            <a:avLst/>
          </a:prstGeom>
          <a:noFill/>
          <a:ln w="19050">
            <a:solidFill>
              <a:srgbClr val="12519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06" name="Прямая соединительная линия 19">
            <a:extLst>
              <a:ext uri="{FF2B5EF4-FFF2-40B4-BE49-F238E27FC236}">
                <a16:creationId xmlns:a16="http://schemas.microsoft.com/office/drawing/2014/main" xmlns="" id="{034C97BC-E13D-41D8-A4FB-0AF65CAA4D87}"/>
              </a:ext>
            </a:extLst>
          </p:cNvPr>
          <p:cNvSpPr>
            <a:spLocks noGrp="1"/>
          </p:cNvSpPr>
          <p:nvPr/>
        </p:nvSpPr>
        <p:spPr bwMode="auto">
          <a:xfrm>
            <a:off x="5108575" y="4776788"/>
            <a:ext cx="638175" cy="0"/>
          </a:xfrm>
          <a:prstGeom prst="line">
            <a:avLst/>
          </a:prstGeom>
          <a:noFill/>
          <a:ln w="19050">
            <a:solidFill>
              <a:srgbClr val="12519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07" name="Прямая соединительная линия 21">
            <a:extLst>
              <a:ext uri="{FF2B5EF4-FFF2-40B4-BE49-F238E27FC236}">
                <a16:creationId xmlns:a16="http://schemas.microsoft.com/office/drawing/2014/main" xmlns="" id="{E16CEFCF-4D82-4085-B897-618C0830CBF5}"/>
              </a:ext>
            </a:extLst>
          </p:cNvPr>
          <p:cNvSpPr>
            <a:spLocks noGrp="1"/>
          </p:cNvSpPr>
          <p:nvPr/>
        </p:nvSpPr>
        <p:spPr bwMode="auto">
          <a:xfrm flipV="1">
            <a:off x="7224713" y="4254500"/>
            <a:ext cx="0" cy="354013"/>
          </a:xfrm>
          <a:prstGeom prst="line">
            <a:avLst/>
          </a:prstGeom>
          <a:noFill/>
          <a:ln w="19050">
            <a:solidFill>
              <a:srgbClr val="12519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08" name="Прямая соединительная линия 22">
            <a:extLst>
              <a:ext uri="{FF2B5EF4-FFF2-40B4-BE49-F238E27FC236}">
                <a16:creationId xmlns:a16="http://schemas.microsoft.com/office/drawing/2014/main" xmlns="" id="{E6B07AF2-572C-4610-BB9D-0B7BABF953A3}"/>
              </a:ext>
            </a:extLst>
          </p:cNvPr>
          <p:cNvSpPr>
            <a:spLocks noGrp="1"/>
          </p:cNvSpPr>
          <p:nvPr/>
        </p:nvSpPr>
        <p:spPr bwMode="auto">
          <a:xfrm>
            <a:off x="7224713" y="4697413"/>
            <a:ext cx="638175" cy="0"/>
          </a:xfrm>
          <a:prstGeom prst="line">
            <a:avLst/>
          </a:prstGeom>
          <a:noFill/>
          <a:ln w="19050">
            <a:solidFill>
              <a:srgbClr val="12519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4109" name="Picture 4">
            <a:extLst>
              <a:ext uri="{FF2B5EF4-FFF2-40B4-BE49-F238E27FC236}">
                <a16:creationId xmlns:a16="http://schemas.microsoft.com/office/drawing/2014/main" xmlns="" id="{045F7C9F-6141-4537-AE52-8595190585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0588" y="1858963"/>
            <a:ext cx="727075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0" name="Прямая соединительная линия 29">
            <a:extLst>
              <a:ext uri="{FF2B5EF4-FFF2-40B4-BE49-F238E27FC236}">
                <a16:creationId xmlns:a16="http://schemas.microsoft.com/office/drawing/2014/main" xmlns="" id="{B29F89BF-255C-4FB2-AB0F-FEAFFBB04292}"/>
              </a:ext>
            </a:extLst>
          </p:cNvPr>
          <p:cNvSpPr>
            <a:spLocks noGrp="1"/>
          </p:cNvSpPr>
          <p:nvPr/>
        </p:nvSpPr>
        <p:spPr bwMode="auto">
          <a:xfrm>
            <a:off x="4210050" y="2630488"/>
            <a:ext cx="511175" cy="0"/>
          </a:xfrm>
          <a:prstGeom prst="line">
            <a:avLst/>
          </a:prstGeom>
          <a:noFill/>
          <a:ln w="19050">
            <a:solidFill>
              <a:srgbClr val="12519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4111" name="Picture 2">
            <a:extLst>
              <a:ext uri="{FF2B5EF4-FFF2-40B4-BE49-F238E27FC236}">
                <a16:creationId xmlns:a16="http://schemas.microsoft.com/office/drawing/2014/main" xmlns="" id="{F1BFD824-E8C3-4113-BA75-3C5CAE3DAD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1913" y="4608513"/>
            <a:ext cx="774700" cy="77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2" name="Picture 4">
            <a:extLst>
              <a:ext uri="{FF2B5EF4-FFF2-40B4-BE49-F238E27FC236}">
                <a16:creationId xmlns:a16="http://schemas.microsoft.com/office/drawing/2014/main" xmlns="" id="{B40F52D0-913F-4875-947A-40D571525F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9150" y="2127250"/>
            <a:ext cx="550863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3" name="Picture 6">
            <a:extLst>
              <a:ext uri="{FF2B5EF4-FFF2-40B4-BE49-F238E27FC236}">
                <a16:creationId xmlns:a16="http://schemas.microsoft.com/office/drawing/2014/main" xmlns="" id="{9B3A0D60-CDB4-4730-9609-4F4BC5CF95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5550" y="369888"/>
            <a:ext cx="550863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4" name="Picture 8">
            <a:extLst>
              <a:ext uri="{FF2B5EF4-FFF2-40B4-BE49-F238E27FC236}">
                <a16:creationId xmlns:a16="http://schemas.microsoft.com/office/drawing/2014/main" xmlns="" id="{C6810807-06C0-4FEE-9678-AA46D60D16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0050" y="493713"/>
            <a:ext cx="6604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5" name="Picture 10">
            <a:extLst>
              <a:ext uri="{FF2B5EF4-FFF2-40B4-BE49-F238E27FC236}">
                <a16:creationId xmlns:a16="http://schemas.microsoft.com/office/drawing/2014/main" xmlns="" id="{8FBE4F67-5DF9-4852-9CDE-7587723E12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313" y="4708525"/>
            <a:ext cx="660400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6" name="Picture 12">
            <a:extLst>
              <a:ext uri="{FF2B5EF4-FFF2-40B4-BE49-F238E27FC236}">
                <a16:creationId xmlns:a16="http://schemas.microsoft.com/office/drawing/2014/main" xmlns="" id="{5EF4BC07-6C7C-4BD5-A3E6-AD838A0B08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6938" y="2312988"/>
            <a:ext cx="627062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7" name="Прямая соединительная линия 37">
            <a:extLst>
              <a:ext uri="{FF2B5EF4-FFF2-40B4-BE49-F238E27FC236}">
                <a16:creationId xmlns:a16="http://schemas.microsoft.com/office/drawing/2014/main" xmlns="" id="{5DDC1BD6-7181-46B2-BBEB-03B528ED8063}"/>
              </a:ext>
            </a:extLst>
          </p:cNvPr>
          <p:cNvSpPr>
            <a:spLocks noGrp="1"/>
          </p:cNvSpPr>
          <p:nvPr/>
        </p:nvSpPr>
        <p:spPr bwMode="auto">
          <a:xfrm>
            <a:off x="7877175" y="2471738"/>
            <a:ext cx="404813" cy="11112"/>
          </a:xfrm>
          <a:prstGeom prst="line">
            <a:avLst/>
          </a:prstGeom>
          <a:noFill/>
          <a:ln w="19050">
            <a:solidFill>
              <a:srgbClr val="12519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" name="Прямоугольник 8">
            <a:extLst>
              <a:ext uri="{FF2B5EF4-FFF2-40B4-BE49-F238E27FC236}">
                <a16:creationId xmlns:a16="http://schemas.microsoft.com/office/drawing/2014/main" xmlns="" id="{D62F95D0-72DE-4955-9BB3-E2C79761B225}"/>
              </a:ext>
            </a:extLst>
          </p:cNvPr>
          <p:cNvSpPr txBox="1">
            <a:spLocks noGrp="1"/>
          </p:cNvSpPr>
          <p:nvPr/>
        </p:nvSpPr>
        <p:spPr>
          <a:xfrm>
            <a:off x="8547100" y="5229960"/>
            <a:ext cx="3395663" cy="104933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sz="1500" dirty="0"/>
              <a:t>организация взаимодействия с образовательными организациями с целью обмена опытом и передовыми технологиями в сфере образования</a:t>
            </a:r>
            <a:endParaRPr lang="ru-RU" sz="1500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8">
            <a:extLst>
              <a:ext uri="{FF2B5EF4-FFF2-40B4-BE49-F238E27FC236}">
                <a16:creationId xmlns:a16="http://schemas.microsoft.com/office/drawing/2014/main" xmlns="" id="{7755FE3A-6449-45C2-800E-25894EE406B5}"/>
              </a:ext>
            </a:extLst>
          </p:cNvPr>
          <p:cNvSpPr txBox="1">
            <a:spLocks noGrp="1"/>
          </p:cNvSpPr>
          <p:nvPr/>
        </p:nvSpPr>
        <p:spPr>
          <a:xfrm>
            <a:off x="195263" y="2081213"/>
            <a:ext cx="3036887" cy="111601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sz="1500" dirty="0"/>
              <a:t>методическое сопровождение педагогических работников, имеющих профессиональные дефициты и затруднения</a:t>
            </a:r>
            <a:endParaRPr lang="ru-RU" sz="1500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8">
            <a:extLst>
              <a:ext uri="{FF2B5EF4-FFF2-40B4-BE49-F238E27FC236}">
                <a16:creationId xmlns:a16="http://schemas.microsoft.com/office/drawing/2014/main" xmlns="" id="{F823AC87-A02E-49AB-8D64-C40A29FA6E0A}"/>
              </a:ext>
            </a:extLst>
          </p:cNvPr>
          <p:cNvSpPr txBox="1">
            <a:spLocks noGrp="1"/>
          </p:cNvSpPr>
          <p:nvPr/>
        </p:nvSpPr>
        <p:spPr>
          <a:xfrm>
            <a:off x="2183265" y="5513632"/>
            <a:ext cx="2940050" cy="90805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sz="1500" dirty="0"/>
              <a:t>организация взаимодействия и </a:t>
            </a:r>
            <a:r>
              <a:rPr lang="ru-RU" sz="1500" dirty="0" err="1"/>
              <a:t>взаимообучения</a:t>
            </a:r>
            <a:r>
              <a:rPr lang="ru-RU" sz="1500" dirty="0"/>
              <a:t> педагогических работников</a:t>
            </a:r>
            <a:endParaRPr lang="ru-RU" sz="1500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8">
            <a:extLst>
              <a:ext uri="{FF2B5EF4-FFF2-40B4-BE49-F238E27FC236}">
                <a16:creationId xmlns:a16="http://schemas.microsoft.com/office/drawing/2014/main" xmlns="" id="{9B8F9E6E-76B6-4AA5-9FD8-B84F1A6B7163}"/>
              </a:ext>
            </a:extLst>
          </p:cNvPr>
          <p:cNvSpPr txBox="1">
            <a:spLocks noGrp="1"/>
          </p:cNvSpPr>
          <p:nvPr/>
        </p:nvSpPr>
        <p:spPr>
          <a:xfrm>
            <a:off x="319088" y="163513"/>
            <a:ext cx="3592512" cy="1695450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sz="1500" dirty="0"/>
              <a:t>приведение методического обеспечения учебных предметов (курсов, дисциплин (модулей)) в соответствие с методическими требованиями, предъявляемыми к документам в сфере образования, учебным планам, программам</a:t>
            </a:r>
            <a:endParaRPr lang="ru-RU" sz="1500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8">
            <a:extLst>
              <a:ext uri="{FF2B5EF4-FFF2-40B4-BE49-F238E27FC236}">
                <a16:creationId xmlns:a16="http://schemas.microsoft.com/office/drawing/2014/main" xmlns="" id="{1CB78379-80B1-4CBC-A28D-1353ACF40450}"/>
              </a:ext>
            </a:extLst>
          </p:cNvPr>
          <p:cNvSpPr txBox="1">
            <a:spLocks noGrp="1"/>
          </p:cNvSpPr>
          <p:nvPr/>
        </p:nvSpPr>
        <p:spPr>
          <a:xfrm>
            <a:off x="9020175" y="1235868"/>
            <a:ext cx="2800344" cy="175498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sz="1500" dirty="0"/>
              <a:t>разработка совместно с региональным методистом индивидуального образовательного маршрута непрерывного профессионального развития педагогического работника</a:t>
            </a:r>
            <a:endParaRPr lang="ru-RU" sz="1500" dirty="0">
              <a:solidFill>
                <a:schemeClr val="tx1"/>
              </a:solidFill>
            </a:endParaRPr>
          </a:p>
        </p:txBody>
      </p:sp>
      <p:sp>
        <p:nvSpPr>
          <p:cNvPr id="4123" name="Прямая соединительная линия 29">
            <a:extLst>
              <a:ext uri="{FF2B5EF4-FFF2-40B4-BE49-F238E27FC236}">
                <a16:creationId xmlns:a16="http://schemas.microsoft.com/office/drawing/2014/main" xmlns="" id="{42E2375B-1665-4CA8-A072-93EABF3287E2}"/>
              </a:ext>
            </a:extLst>
          </p:cNvPr>
          <p:cNvSpPr>
            <a:spLocks noGrp="1"/>
          </p:cNvSpPr>
          <p:nvPr/>
        </p:nvSpPr>
        <p:spPr bwMode="auto">
          <a:xfrm flipV="1">
            <a:off x="4422775" y="3825875"/>
            <a:ext cx="685800" cy="87313"/>
          </a:xfrm>
          <a:prstGeom prst="line">
            <a:avLst/>
          </a:prstGeom>
          <a:noFill/>
          <a:ln w="19050">
            <a:solidFill>
              <a:srgbClr val="12519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24" name="Прямая соединительная линия 29">
            <a:extLst>
              <a:ext uri="{FF2B5EF4-FFF2-40B4-BE49-F238E27FC236}">
                <a16:creationId xmlns:a16="http://schemas.microsoft.com/office/drawing/2014/main" xmlns="" id="{BE79BD1B-3E45-4C0D-800C-361EA6C2E54C}"/>
              </a:ext>
            </a:extLst>
          </p:cNvPr>
          <p:cNvSpPr>
            <a:spLocks noGrp="1"/>
          </p:cNvSpPr>
          <p:nvPr/>
        </p:nvSpPr>
        <p:spPr bwMode="auto">
          <a:xfrm>
            <a:off x="7764463" y="3543300"/>
            <a:ext cx="517525" cy="182563"/>
          </a:xfrm>
          <a:prstGeom prst="line">
            <a:avLst/>
          </a:prstGeom>
          <a:noFill/>
          <a:ln w="19050">
            <a:solidFill>
              <a:srgbClr val="12519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1" name="Прямоугольник 8">
            <a:extLst>
              <a:ext uri="{FF2B5EF4-FFF2-40B4-BE49-F238E27FC236}">
                <a16:creationId xmlns:a16="http://schemas.microsoft.com/office/drawing/2014/main" xmlns="" id="{F57C86EF-A970-41E4-8A0A-217A936AAF61}"/>
              </a:ext>
            </a:extLst>
          </p:cNvPr>
          <p:cNvSpPr txBox="1">
            <a:spLocks noGrp="1"/>
          </p:cNvSpPr>
          <p:nvPr/>
        </p:nvSpPr>
        <p:spPr>
          <a:xfrm>
            <a:off x="9150350" y="3197225"/>
            <a:ext cx="2706688" cy="190171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sz="1500" dirty="0"/>
              <a:t>обеспечение высокого методического уровня проведения всех видов занятий;</a:t>
            </a:r>
          </a:p>
          <a:p>
            <a:pPr algn="ctr">
              <a:defRPr/>
            </a:pPr>
            <a:r>
              <a:rPr lang="ru-RU" sz="1500" dirty="0">
                <a:solidFill>
                  <a:schemeClr val="tx1"/>
                </a:solidFill>
              </a:rPr>
              <a:t>обеспечение высокого методического уровня проведения всех видов занятий</a:t>
            </a:r>
          </a:p>
        </p:txBody>
      </p:sp>
      <p:sp>
        <p:nvSpPr>
          <p:cNvPr id="32" name="Прямоугольник 8">
            <a:extLst>
              <a:ext uri="{FF2B5EF4-FFF2-40B4-BE49-F238E27FC236}">
                <a16:creationId xmlns:a16="http://schemas.microsoft.com/office/drawing/2014/main" xmlns="" id="{E01C9C2E-677D-4CF0-B02C-A2EC0862EF0C}"/>
              </a:ext>
            </a:extLst>
          </p:cNvPr>
          <p:cNvSpPr txBox="1">
            <a:spLocks noGrp="1"/>
          </p:cNvSpPr>
          <p:nvPr/>
        </p:nvSpPr>
        <p:spPr>
          <a:xfrm>
            <a:off x="225426" y="3518694"/>
            <a:ext cx="2940050" cy="147161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sz="1500" dirty="0"/>
              <a:t>сопровождение в профессиональном становлении педагогических работников до 35 лет в первые три года работы</a:t>
            </a:r>
            <a:endParaRPr lang="ru-RU" sz="1500" dirty="0">
              <a:solidFill>
                <a:schemeClr val="tx1"/>
              </a:solidFill>
            </a:endParaRPr>
          </a:p>
        </p:txBody>
      </p:sp>
      <p:pic>
        <p:nvPicPr>
          <p:cNvPr id="4127" name="Рисунок 136">
            <a:extLst>
              <a:ext uri="{FF2B5EF4-FFF2-40B4-BE49-F238E27FC236}">
                <a16:creationId xmlns:a16="http://schemas.microsoft.com/office/drawing/2014/main" xmlns="" id="{9232463E-C330-4ADD-B600-0A554B6D6F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2188" y="3744913"/>
            <a:ext cx="687387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8" name="Рисунок 99">
            <a:extLst>
              <a:ext uri="{FF2B5EF4-FFF2-40B4-BE49-F238E27FC236}">
                <a16:creationId xmlns:a16="http://schemas.microsoft.com/office/drawing/2014/main" xmlns="" id="{1E337AE7-0D0C-4ED0-89F3-F07D551EE1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9313" y="3449638"/>
            <a:ext cx="550862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083872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Рисунок 59">
            <a:extLst>
              <a:ext uri="{FF2B5EF4-FFF2-40B4-BE49-F238E27FC236}">
                <a16:creationId xmlns:a16="http://schemas.microsoft.com/office/drawing/2014/main" xmlns="" id="{1AC56030-D733-4B7D-BD66-4ADE9CF253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735" y="4229289"/>
            <a:ext cx="3177305" cy="1781028"/>
          </a:xfrm>
          <a:prstGeom prst="rect">
            <a:avLst/>
          </a:prstGeom>
        </p:spPr>
      </p:pic>
      <p:sp>
        <p:nvSpPr>
          <p:cNvPr id="28" name="Rectangle: Rounded Corners 67">
            <a:extLst>
              <a:ext uri="{FF2B5EF4-FFF2-40B4-BE49-F238E27FC236}">
                <a16:creationId xmlns:a16="http://schemas.microsoft.com/office/drawing/2014/main" xmlns="" id="{5336ED1A-D503-4303-8FC0-D6A5F1C264AE}"/>
              </a:ext>
            </a:extLst>
          </p:cNvPr>
          <p:cNvSpPr/>
          <p:nvPr/>
        </p:nvSpPr>
        <p:spPr>
          <a:xfrm rot="10800000">
            <a:off x="93569" y="685795"/>
            <a:ext cx="11529678" cy="1166553"/>
          </a:xfrm>
          <a:prstGeom prst="roundRect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4" name="Picture 1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2700" y="0"/>
            <a:ext cx="12217400" cy="698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6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74773" y="108510"/>
            <a:ext cx="370368" cy="481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Скругленный прямоугольник 22"/>
          <p:cNvSpPr/>
          <p:nvPr/>
        </p:nvSpPr>
        <p:spPr>
          <a:xfrm>
            <a:off x="4424531" y="601126"/>
            <a:ext cx="3171805" cy="75566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763688" y="639621"/>
            <a:ext cx="1800199" cy="75566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TextBox 40"/>
          <p:cNvSpPr txBox="1"/>
          <p:nvPr/>
        </p:nvSpPr>
        <p:spPr>
          <a:xfrm>
            <a:off x="93570" y="656751"/>
            <a:ext cx="94166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5EB8"/>
                </a:solidFill>
                <a:latin typeface="Arial Narrow" panose="020B0606020202030204" pitchFamily="34" charset="0"/>
              </a:rPr>
              <a:t>Региональный </a:t>
            </a:r>
            <a:r>
              <a:rPr lang="ru-RU" sz="2400" b="1" dirty="0" smtClean="0">
                <a:solidFill>
                  <a:srgbClr val="005EB8"/>
                </a:solidFill>
                <a:latin typeface="Arial Narrow" panose="020B0606020202030204" pitchFamily="34" charset="0"/>
              </a:rPr>
              <a:t>проект</a:t>
            </a:r>
          </a:p>
          <a:p>
            <a:pPr algn="ctr"/>
            <a:r>
              <a:rPr lang="ru-RU" sz="2400" b="1" dirty="0" smtClean="0">
                <a:solidFill>
                  <a:srgbClr val="005EB8"/>
                </a:solidFill>
                <a:latin typeface="Arial Narrow" panose="020B0606020202030204" pitchFamily="34" charset="0"/>
              </a:rPr>
              <a:t> </a:t>
            </a:r>
            <a:r>
              <a:rPr lang="ru-RU" sz="2400" b="1" dirty="0">
                <a:solidFill>
                  <a:srgbClr val="005EB8"/>
                </a:solidFill>
                <a:latin typeface="Arial Narrow" panose="020B0606020202030204" pitchFamily="34" charset="0"/>
              </a:rPr>
              <a:t>«Вовлечение детей Белгородской области в социально-значимую проектную деятельность (Время 31-х)»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2896" y="1155567"/>
            <a:ext cx="2447643" cy="1375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2" name="Прямоугольник 31"/>
          <p:cNvSpPr/>
          <p:nvPr/>
        </p:nvSpPr>
        <p:spPr>
          <a:xfrm>
            <a:off x="2640531" y="2040392"/>
            <a:ext cx="56877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5EB8"/>
                </a:solidFill>
                <a:latin typeface="Arial Narrow" panose="020B0606020202030204" pitchFamily="34" charset="0"/>
              </a:rPr>
              <a:t>о</a:t>
            </a:r>
            <a:r>
              <a:rPr lang="ru-RU" sz="2400" b="1" dirty="0" smtClean="0">
                <a:solidFill>
                  <a:srgbClr val="005EB8"/>
                </a:solidFill>
                <a:latin typeface="Arial Narrow" panose="020B0606020202030204" pitchFamily="34" charset="0"/>
              </a:rPr>
              <a:t>бучающиеся из школ №№ 3</a:t>
            </a:r>
            <a:r>
              <a:rPr lang="ru-RU" sz="24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,6,9,29,32,43,4</a:t>
            </a:r>
            <a:r>
              <a:rPr lang="ru-RU" sz="2400" b="1" dirty="0" smtClean="0">
                <a:solidFill>
                  <a:srgbClr val="005EB8"/>
                </a:solidFill>
                <a:latin typeface="Arial Narrow" panose="020B0606020202030204" pitchFamily="34" charset="0"/>
              </a:rPr>
              <a:t>9</a:t>
            </a:r>
            <a:endParaRPr lang="ru-RU" sz="2400" b="1" dirty="0">
              <a:solidFill>
                <a:srgbClr val="005EB8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7371" y="2535297"/>
            <a:ext cx="2865307" cy="20739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3820" y="2556840"/>
            <a:ext cx="3150038" cy="2052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" name="Прямоугольник 24"/>
          <p:cNvSpPr/>
          <p:nvPr/>
        </p:nvSpPr>
        <p:spPr>
          <a:xfrm>
            <a:off x="444096" y="1982819"/>
            <a:ext cx="21964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Arial Narrow" panose="020B0606020202030204" pitchFamily="34" charset="0"/>
              </a:rPr>
              <a:t>Победители:</a:t>
            </a:r>
            <a:endParaRPr lang="ru-RU" sz="3200" dirty="0"/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69" y="2559866"/>
            <a:ext cx="3026854" cy="20182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1520" y="2526648"/>
            <a:ext cx="2735469" cy="2124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7" name="Прямоугольник 56"/>
          <p:cNvSpPr/>
          <p:nvPr/>
        </p:nvSpPr>
        <p:spPr>
          <a:xfrm>
            <a:off x="2950135" y="4118823"/>
            <a:ext cx="376938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solidFill>
                  <a:srgbClr val="005EB8"/>
                </a:solidFill>
                <a:latin typeface="Arial Narrow" panose="020B0606020202030204" pitchFamily="34" charset="0"/>
              </a:rPr>
              <a:t>11 </a:t>
            </a:r>
            <a:r>
              <a:rPr lang="ru-RU" sz="2400" b="1" dirty="0" smtClean="0">
                <a:solidFill>
                  <a:srgbClr val="005EB8"/>
                </a:solidFill>
                <a:latin typeface="Arial Narrow" panose="020B0606020202030204" pitchFamily="34" charset="0"/>
              </a:rPr>
              <a:t>победителей</a:t>
            </a:r>
          </a:p>
          <a:p>
            <a:r>
              <a:rPr lang="ru-RU" b="1" dirty="0" smtClean="0">
                <a:solidFill>
                  <a:srgbClr val="005EB8"/>
                </a:solidFill>
                <a:latin typeface="Arial Narrow" panose="020B0606020202030204" pitchFamily="34" charset="0"/>
              </a:rPr>
              <a:t>(</a:t>
            </a:r>
            <a:r>
              <a:rPr lang="ru-RU" b="1" dirty="0">
                <a:solidFill>
                  <a:srgbClr val="005EB8"/>
                </a:solidFill>
                <a:latin typeface="Arial Narrow" panose="020B0606020202030204" pitchFamily="34" charset="0"/>
              </a:rPr>
              <a:t>ОУ №№ 3, 6, 9, 29, 32, 43, 49, </a:t>
            </a:r>
            <a:r>
              <a:rPr lang="ru-RU" b="1" dirty="0" err="1">
                <a:solidFill>
                  <a:srgbClr val="005EB8"/>
                </a:solidFill>
                <a:latin typeface="Arial Narrow" panose="020B0606020202030204" pitchFamily="34" charset="0"/>
              </a:rPr>
              <a:t>Шуховский</a:t>
            </a:r>
            <a:r>
              <a:rPr lang="ru-RU" b="1" dirty="0">
                <a:solidFill>
                  <a:srgbClr val="005EB8"/>
                </a:solidFill>
                <a:latin typeface="Arial Narrow" panose="020B0606020202030204" pitchFamily="34" charset="0"/>
              </a:rPr>
              <a:t> </a:t>
            </a:r>
            <a:r>
              <a:rPr lang="ru-RU" b="1" dirty="0" smtClean="0">
                <a:solidFill>
                  <a:srgbClr val="005EB8"/>
                </a:solidFill>
                <a:latin typeface="Arial Narrow" panose="020B0606020202030204" pitchFamily="34" charset="0"/>
              </a:rPr>
              <a:t>лицей)</a:t>
            </a:r>
            <a:endParaRPr lang="ru-RU" b="1" dirty="0">
              <a:solidFill>
                <a:srgbClr val="005EB8"/>
              </a:solidFill>
              <a:latin typeface="Arial Narrow" panose="020B0606020202030204" pitchFamily="34" charset="0"/>
            </a:endParaRPr>
          </a:p>
        </p:txBody>
      </p:sp>
      <p:sp>
        <p:nvSpPr>
          <p:cNvPr id="58" name="Скругленный прямоугольник 45">
            <a:extLst>
              <a:ext uri="{FF2B5EF4-FFF2-40B4-BE49-F238E27FC236}">
                <a16:creationId xmlns:a16="http://schemas.microsoft.com/office/drawing/2014/main" xmlns="" id="{A016CCCF-D85F-48CC-915E-B3B801AAEAA5}"/>
              </a:ext>
            </a:extLst>
          </p:cNvPr>
          <p:cNvSpPr/>
          <p:nvPr/>
        </p:nvSpPr>
        <p:spPr>
          <a:xfrm>
            <a:off x="254426" y="5811877"/>
            <a:ext cx="4986969" cy="87647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kern="50" dirty="0">
                <a:latin typeface="Arial Narrow" panose="020B0606020202030204" pitchFamily="34" charset="0"/>
              </a:rPr>
              <a:t>Школы вошли во Всероссийский рейтинг «</a:t>
            </a:r>
            <a:r>
              <a:rPr lang="ru-RU" kern="50" dirty="0" smtClean="0">
                <a:latin typeface="Arial Narrow" panose="020B0606020202030204" pitchFamily="34" charset="0"/>
              </a:rPr>
              <a:t>Топ-25»: </a:t>
            </a:r>
            <a:r>
              <a:rPr lang="ru-RU" sz="2400" b="1" dirty="0">
                <a:solidFill>
                  <a:srgbClr val="005EB8"/>
                </a:solidFill>
                <a:latin typeface="Arial Narrow" panose="020B0606020202030204" pitchFamily="34" charset="0"/>
              </a:rPr>
              <a:t>ОУ №№ </a:t>
            </a:r>
            <a:r>
              <a:rPr lang="ru-RU" sz="2400" b="1" dirty="0" smtClean="0">
                <a:solidFill>
                  <a:srgbClr val="005EB8"/>
                </a:solidFill>
                <a:latin typeface="Arial Narrow" panose="020B0606020202030204" pitchFamily="34" charset="0"/>
              </a:rPr>
              <a:t>6,15,32</a:t>
            </a:r>
            <a:endParaRPr lang="ru-RU" sz="2400" b="1" dirty="0">
              <a:solidFill>
                <a:srgbClr val="005EB8"/>
              </a:solidFill>
              <a:latin typeface="Arial Narrow" panose="020B0606020202030204" pitchFamily="34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2449666" y="5780816"/>
            <a:ext cx="177644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5EB8"/>
                </a:solidFill>
                <a:latin typeface="Arial Narrow" panose="020B0606020202030204" pitchFamily="34" charset="0"/>
              </a:rPr>
              <a:t>по</a:t>
            </a:r>
            <a:r>
              <a:rPr lang="ru-RU" sz="3200" b="1" dirty="0">
                <a:solidFill>
                  <a:srgbClr val="005EB8"/>
                </a:solidFill>
                <a:latin typeface="Arial Narrow" panose="020B0606020202030204" pitchFamily="34" charset="0"/>
              </a:rPr>
              <a:t> 2</a:t>
            </a:r>
            <a:r>
              <a:rPr lang="ru-RU" sz="5400" b="1" dirty="0">
                <a:solidFill>
                  <a:srgbClr val="005EB8"/>
                </a:solidFill>
                <a:latin typeface="Arial Narrow" panose="020B0606020202030204" pitchFamily="34" charset="0"/>
              </a:rPr>
              <a:t> </a:t>
            </a:r>
            <a:r>
              <a:rPr lang="ru-RU" b="1" dirty="0">
                <a:solidFill>
                  <a:srgbClr val="005EB8"/>
                </a:solidFill>
                <a:latin typeface="Arial Narrow" panose="020B0606020202030204" pitchFamily="34" charset="0"/>
              </a:rPr>
              <a:t>млн. руб. </a:t>
            </a:r>
            <a:endParaRPr lang="ru-RU" dirty="0"/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6665" y="4609286"/>
            <a:ext cx="3319341" cy="22120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1" name="Заголовок 3"/>
          <p:cNvSpPr txBox="1">
            <a:spLocks/>
          </p:cNvSpPr>
          <p:nvPr/>
        </p:nvSpPr>
        <p:spPr>
          <a:xfrm>
            <a:off x="9880854" y="12699"/>
            <a:ext cx="2291187" cy="694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2000"/>
              </a:lnSpc>
            </a:pPr>
            <a:r>
              <a:rPr lang="ru-RU" sz="1300" b="1" dirty="0">
                <a:solidFill>
                  <a:schemeClr val="bg1">
                    <a:lumMod val="85000"/>
                  </a:schemeClr>
                </a:solidFill>
                <a:latin typeface="PT Sans Caption" panose="020B0603020203020204" pitchFamily="34" charset="-52"/>
                <a:ea typeface="PT Sans Caption" panose="020B0603020203020204" pitchFamily="34" charset="-52"/>
                <a:cs typeface="+mn-cs"/>
              </a:rPr>
              <a:t>АДМИНИСТРАЦИЯ ГОРОДА БЕЛГОРОДА</a:t>
            </a:r>
          </a:p>
        </p:txBody>
      </p:sp>
      <p:sp>
        <p:nvSpPr>
          <p:cNvPr id="62" name="Title 1"/>
          <p:cNvSpPr txBox="1">
            <a:spLocks/>
          </p:cNvSpPr>
          <p:nvPr/>
        </p:nvSpPr>
        <p:spPr>
          <a:xfrm>
            <a:off x="135636" y="69214"/>
            <a:ext cx="8990076" cy="6318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70000"/>
              </a:lnSpc>
            </a:pPr>
            <a:r>
              <a:rPr lang="ru-RU" sz="2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Включение обучающихся в проектную деятельность</a:t>
            </a:r>
            <a:endParaRPr lang="en-IN" sz="28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49"/>
          <a:stretch/>
        </p:blipFill>
        <p:spPr>
          <a:xfrm>
            <a:off x="9346402" y="4600014"/>
            <a:ext cx="2575879" cy="2104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841158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700" y="0"/>
            <a:ext cx="12217400" cy="698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74773" y="108510"/>
            <a:ext cx="370368" cy="481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Title 1"/>
          <p:cNvSpPr>
            <a:spLocks noGrp="1"/>
          </p:cNvSpPr>
          <p:nvPr>
            <p:ph type="title"/>
          </p:nvPr>
        </p:nvSpPr>
        <p:spPr>
          <a:xfrm>
            <a:off x="135636" y="69214"/>
            <a:ext cx="8990076" cy="631860"/>
          </a:xfrm>
        </p:spPr>
        <p:txBody>
          <a:bodyPr>
            <a:noAutofit/>
          </a:bodyPr>
          <a:lstStyle/>
          <a:p>
            <a:pPr algn="ctr">
              <a:lnSpc>
                <a:spcPct val="70000"/>
              </a:lnSpc>
            </a:pPr>
            <a:r>
              <a:rPr lang="ru-RU" sz="2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Гражданско-патриотическое и духовно-нравственное воспитание</a:t>
            </a:r>
            <a:endParaRPr lang="en-IN" sz="28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7" name="Заголовок 3"/>
          <p:cNvSpPr txBox="1">
            <a:spLocks/>
          </p:cNvSpPr>
          <p:nvPr/>
        </p:nvSpPr>
        <p:spPr>
          <a:xfrm>
            <a:off x="9880854" y="12699"/>
            <a:ext cx="2291187" cy="694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2000"/>
              </a:lnSpc>
            </a:pPr>
            <a:r>
              <a:rPr lang="ru-RU" sz="1300" b="1" dirty="0">
                <a:solidFill>
                  <a:schemeClr val="bg1">
                    <a:lumMod val="85000"/>
                  </a:schemeClr>
                </a:solidFill>
                <a:latin typeface="PT Sans Caption" panose="020B0603020203020204" pitchFamily="34" charset="-52"/>
                <a:ea typeface="PT Sans Caption" panose="020B0603020203020204" pitchFamily="34" charset="-52"/>
                <a:cs typeface="+mn-cs"/>
              </a:rPr>
              <a:t>АДМИНИСТРАЦИЯ ГОРОДА БЕЛГОРОДА</a:t>
            </a: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141"/>
          <a:stretch/>
        </p:blipFill>
        <p:spPr>
          <a:xfrm>
            <a:off x="614704" y="1132149"/>
            <a:ext cx="4092591" cy="25325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" name="Рисунок 2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2" t="759" r="4088"/>
          <a:stretch/>
        </p:blipFill>
        <p:spPr>
          <a:xfrm>
            <a:off x="4920226" y="1124946"/>
            <a:ext cx="3041624" cy="26105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1" name="Прямоугольник 30"/>
          <p:cNvSpPr/>
          <p:nvPr/>
        </p:nvSpPr>
        <p:spPr>
          <a:xfrm>
            <a:off x="150448" y="730532"/>
            <a:ext cx="4107327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rgbClr val="005EB8"/>
                </a:solidFill>
                <a:latin typeface="Arial Narrow" panose="020B0606020202030204" pitchFamily="34" charset="0"/>
              </a:rPr>
              <a:t>Разговоры о важном</a:t>
            </a:r>
            <a:endParaRPr lang="ru-RU" sz="3200" b="1" dirty="0">
              <a:solidFill>
                <a:srgbClr val="005EB8"/>
              </a:solidFill>
              <a:latin typeface="Arial Narrow" panose="020B0606020202030204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50448" y="3683603"/>
            <a:ext cx="5350933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rgbClr val="005EB8"/>
                </a:solidFill>
                <a:latin typeface="Arial Narrow" panose="020B0606020202030204" pitchFamily="34" charset="0"/>
              </a:rPr>
              <a:t>Россия-мои горизонты</a:t>
            </a:r>
            <a:endParaRPr lang="ru-RU" sz="3200" b="1" dirty="0">
              <a:solidFill>
                <a:srgbClr val="005EB8"/>
              </a:solidFill>
              <a:latin typeface="Arial Narrow" panose="020B0606020202030204" pitchFamily="34" charset="0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16128" y="3981801"/>
            <a:ext cx="4009955" cy="2763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6557" y="1034452"/>
            <a:ext cx="3688593" cy="24602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85740" y="4001093"/>
            <a:ext cx="2792751" cy="2744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9" cstate="print"/>
          <a:srcRect l="3391" r="3062"/>
          <a:stretch/>
        </p:blipFill>
        <p:spPr>
          <a:xfrm>
            <a:off x="7536926" y="3944385"/>
            <a:ext cx="4590853" cy="2729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853668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4569" y="646134"/>
            <a:ext cx="11445262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700" dirty="0" smtClean="0"/>
              <a:t>Приказ </a:t>
            </a:r>
            <a:r>
              <a:rPr lang="ru-RU" sz="1700" dirty="0"/>
              <a:t>Министерства просвещения Российской Федерации от 31.05.2021 </a:t>
            </a:r>
            <a:r>
              <a:rPr lang="ru-RU" sz="1700" dirty="0" smtClean="0"/>
              <a:t>      № </a:t>
            </a:r>
            <a:r>
              <a:rPr lang="ru-RU" sz="1700" dirty="0"/>
              <a:t>286 «Об утверждении федерального государственного образовательного стандарта начального общего образования» (Зарегистрирован 05.07.2021 </a:t>
            </a:r>
            <a:r>
              <a:rPr lang="ru-RU" sz="1700" dirty="0" smtClean="0"/>
              <a:t>       № </a:t>
            </a:r>
            <a:r>
              <a:rPr lang="ru-RU" sz="1700" dirty="0"/>
              <a:t>64100</a:t>
            </a:r>
            <a:r>
              <a:rPr lang="ru-RU" sz="1700" dirty="0" smtClean="0"/>
              <a:t>)</a:t>
            </a:r>
          </a:p>
          <a:p>
            <a:pPr marL="285750" indent="-285750" algn="just"/>
            <a:endParaRPr lang="ru-RU" sz="800" dirty="0" smtClean="0"/>
          </a:p>
          <a:p>
            <a:pPr algn="just"/>
            <a:r>
              <a:rPr lang="ru-RU" sz="1700" dirty="0" smtClean="0"/>
              <a:t>Приказ </a:t>
            </a:r>
            <a:r>
              <a:rPr lang="ru-RU" sz="1700" dirty="0"/>
              <a:t>Министерства просвещения Российской Федерации № 569 от 18.07.2022 “О внесении изменений в федеральный государственный образовательный стандарт начального общего образования” (Зарегистрирован 17.08.2022 № 69676</a:t>
            </a:r>
            <a:r>
              <a:rPr lang="ru-RU" sz="1700" dirty="0" smtClean="0"/>
              <a:t>) </a:t>
            </a:r>
          </a:p>
          <a:p>
            <a:pPr algn="just"/>
            <a:endParaRPr lang="ru-RU" sz="800" dirty="0"/>
          </a:p>
          <a:p>
            <a:pPr algn="just"/>
            <a:r>
              <a:rPr lang="ru-RU" sz="1700" dirty="0" smtClean="0"/>
              <a:t> </a:t>
            </a:r>
            <a:r>
              <a:rPr lang="ru-RU" sz="1700" dirty="0">
                <a:solidFill>
                  <a:srgbClr val="002060"/>
                </a:solidFill>
              </a:rPr>
              <a:t>Приказ Министерства просвещения Российской Федерации от 18.05.2023 № 372 "Об утверждении федеральной образовательной программы начального общего образования" </a:t>
            </a:r>
            <a:r>
              <a:rPr lang="ru-RU" sz="1700" dirty="0"/>
              <a:t>(Зарегистрирован 12.07.2023 № 74229</a:t>
            </a:r>
            <a:r>
              <a:rPr lang="ru-RU" sz="1700" dirty="0" smtClean="0"/>
              <a:t>)</a:t>
            </a:r>
          </a:p>
          <a:p>
            <a:pPr algn="just"/>
            <a:endParaRPr lang="ru-RU" sz="800" dirty="0"/>
          </a:p>
          <a:p>
            <a:pPr algn="just"/>
            <a:r>
              <a:rPr lang="ru-RU" sz="1700" dirty="0"/>
              <a:t>Приказ Министерства просвещения Российской Федерации от 31.05.2021 № 287 «Об утверждении федерального государственного образовательного стандарта основного общего образования» (Зарегистрирован 05.07.2021 № 64101</a:t>
            </a:r>
            <a:r>
              <a:rPr lang="ru-RU" sz="1700" dirty="0" smtClean="0"/>
              <a:t>)</a:t>
            </a:r>
          </a:p>
          <a:p>
            <a:pPr algn="just"/>
            <a:endParaRPr lang="ru-RU" sz="800" dirty="0" smtClean="0"/>
          </a:p>
          <a:p>
            <a:pPr algn="just"/>
            <a:r>
              <a:rPr lang="ru-RU" sz="1700" dirty="0"/>
              <a:t>Приказ Министерства просвещения Российской Федерации № 568 от 18.07.2022 “О внесении изменений в федеральный государственный образовательный стандарт основного общего образования” (Зарегистрирован 17.08.2022 № 69675) </a:t>
            </a:r>
            <a:endParaRPr lang="ru-RU" sz="1700" dirty="0" smtClean="0"/>
          </a:p>
          <a:p>
            <a:pPr algn="just"/>
            <a:endParaRPr lang="ru-RU" sz="800" dirty="0" smtClean="0"/>
          </a:p>
          <a:p>
            <a:pPr algn="just"/>
            <a:r>
              <a:rPr lang="ru-RU" sz="1700" dirty="0">
                <a:solidFill>
                  <a:schemeClr val="accent5">
                    <a:lumMod val="50000"/>
                  </a:schemeClr>
                </a:solidFill>
              </a:rPr>
              <a:t>Приказ Министерства просвещения Российской Федерации от 18.05.2023 № 370 “Об утверждении федеральной образовательной программы основного общего образования” (Зарегистрирован 12.07.2023)</a:t>
            </a:r>
          </a:p>
          <a:p>
            <a:pPr algn="just"/>
            <a:endParaRPr lang="ru-RU" sz="800" dirty="0" smtClean="0"/>
          </a:p>
          <a:p>
            <a:pPr algn="just"/>
            <a:r>
              <a:rPr lang="ru-RU" sz="1700" dirty="0" smtClean="0"/>
              <a:t>Приказ </a:t>
            </a:r>
            <a:r>
              <a:rPr lang="ru-RU" sz="1700" dirty="0"/>
              <a:t>Министерства просвещения Российской Федерации от 12.08.2022 № 732 “О внесении изменений в федеральный государственный образовательный стандарт среднего общего образования, утвержденный приказом Министерства образования и науки Российской Федерации от 17 мая 2012 г. № 413” (Зарегистрирован 12.09.2022 № 70034</a:t>
            </a:r>
            <a:r>
              <a:rPr lang="ru-RU" sz="1700" dirty="0" smtClean="0"/>
              <a:t>)</a:t>
            </a:r>
          </a:p>
          <a:p>
            <a:pPr algn="just"/>
            <a:endParaRPr lang="ru-RU" sz="800" dirty="0" smtClean="0"/>
          </a:p>
          <a:p>
            <a:pPr algn="just"/>
            <a:r>
              <a:rPr lang="ru-RU" sz="1700" dirty="0">
                <a:solidFill>
                  <a:schemeClr val="accent5">
                    <a:lumMod val="50000"/>
                  </a:schemeClr>
                </a:solidFill>
              </a:rPr>
              <a:t>Приказ Министерства просвещения Российской Федерации от 18.05.2023 № 371 “Об утверждении федеральной образовательной программы среднего общего образования” (Зарегистрирован 12.07.2023 № 74228)</a:t>
            </a:r>
            <a:endParaRPr lang="ru-RU" sz="1700" dirty="0" smtClean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12087616" cy="81185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6106" y="71038"/>
            <a:ext cx="11871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Нормативное поле реализации обновленных ФГОС общего образования 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668" y="1593334"/>
            <a:ext cx="524301" cy="41456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668" y="2330356"/>
            <a:ext cx="524301" cy="41456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667" y="2984237"/>
            <a:ext cx="524301" cy="41456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666" y="3611305"/>
            <a:ext cx="524301" cy="41456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665" y="4265186"/>
            <a:ext cx="524301" cy="41456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652" y="4921553"/>
            <a:ext cx="524301" cy="41456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863" y="5703035"/>
            <a:ext cx="524301" cy="41456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762061"/>
            <a:ext cx="524301" cy="414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78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/>
          <a:srcRect l="34925" t="18541" r="24777" b="5672"/>
          <a:stretch/>
        </p:blipFill>
        <p:spPr>
          <a:xfrm>
            <a:off x="7019498" y="174172"/>
            <a:ext cx="4913196" cy="6241142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264322"/>
            <a:ext cx="12192000" cy="7398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/>
          <a:srcRect l="20388" t="13731" r="11031" b="21990"/>
          <a:stretch/>
        </p:blipFill>
        <p:spPr>
          <a:xfrm>
            <a:off x="46630" y="44945"/>
            <a:ext cx="4408227" cy="4326340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/>
          <a:srcRect l="40964" t="38913" r="45045" b="25475"/>
          <a:stretch/>
        </p:blipFill>
        <p:spPr>
          <a:xfrm>
            <a:off x="3769056" y="938874"/>
            <a:ext cx="3466532" cy="3507475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259307" y="4568589"/>
            <a:ext cx="650088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u="sng" dirty="0">
                <a:solidFill>
                  <a:srgbClr val="C00000"/>
                </a:solidFill>
              </a:rPr>
              <a:t>21 </a:t>
            </a:r>
            <a:r>
              <a:rPr lang="ru-RU" sz="2000" b="1" u="sng" dirty="0" smtClean="0">
                <a:solidFill>
                  <a:srgbClr val="C00000"/>
                </a:solidFill>
              </a:rPr>
              <a:t>вариант </a:t>
            </a:r>
            <a:r>
              <a:rPr lang="ru-RU" sz="2000" b="1" u="sng" dirty="0">
                <a:solidFill>
                  <a:srgbClr val="C00000"/>
                </a:solidFill>
              </a:rPr>
              <a:t>самодиагностики </a:t>
            </a:r>
            <a:r>
              <a:rPr lang="ru-RU" sz="2000" dirty="0">
                <a:solidFill>
                  <a:srgbClr val="C00000"/>
                </a:solidFill>
              </a:rPr>
              <a:t>в зависимости от реализуемых </a:t>
            </a:r>
            <a:r>
              <a:rPr lang="ru-RU" sz="2000" dirty="0" smtClean="0">
                <a:solidFill>
                  <a:srgbClr val="C00000"/>
                </a:solidFill>
              </a:rPr>
              <a:t> общеобразовательной </a:t>
            </a:r>
            <a:r>
              <a:rPr lang="ru-RU" sz="2000" dirty="0">
                <a:solidFill>
                  <a:srgbClr val="C00000"/>
                </a:solidFill>
              </a:rPr>
              <a:t>организацией программ общего образования, наличия либо </a:t>
            </a:r>
            <a:r>
              <a:rPr lang="ru-RU" sz="2000" dirty="0" smtClean="0">
                <a:solidFill>
                  <a:srgbClr val="C00000"/>
                </a:solidFill>
              </a:rPr>
              <a:t> отсутствия </a:t>
            </a:r>
            <a:r>
              <a:rPr lang="ru-RU" sz="2000" dirty="0">
                <a:solidFill>
                  <a:srgbClr val="C00000"/>
                </a:solidFill>
              </a:rPr>
              <a:t>обучающихся с ограниченными возможностями здоровья, инвалидов </a:t>
            </a:r>
          </a:p>
        </p:txBody>
      </p:sp>
    </p:spTree>
    <p:extLst>
      <p:ext uri="{BB962C8B-B14F-4D97-AF65-F5344CB8AC3E}">
        <p14:creationId xmlns:p14="http://schemas.microsoft.com/office/powerpoint/2010/main" val="375033661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/>
          <a:srcRect l="9711" t="13332" r="23475" b="23687"/>
          <a:stretch/>
        </p:blipFill>
        <p:spPr>
          <a:xfrm>
            <a:off x="140677" y="175846"/>
            <a:ext cx="11852031" cy="5978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26753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/>
          <a:srcRect l="31537" t="21538" r="27529" b="30295"/>
          <a:stretch/>
        </p:blipFill>
        <p:spPr>
          <a:xfrm>
            <a:off x="679939" y="222739"/>
            <a:ext cx="11101754" cy="6424246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351649391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9692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2922" y="1084881"/>
            <a:ext cx="1041486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ru-RU" sz="2400" dirty="0">
                <a:solidFill>
                  <a:srgbClr val="002060"/>
                </a:solidFill>
              </a:rPr>
              <a:t>п</a:t>
            </a:r>
            <a:r>
              <a:rPr lang="ru-RU" sz="2400" dirty="0" smtClean="0">
                <a:solidFill>
                  <a:srgbClr val="002060"/>
                </a:solidFill>
              </a:rPr>
              <a:t>роанализировать результаты самодиагностика в рамках проекта «Школа </a:t>
            </a:r>
            <a:r>
              <a:rPr lang="ru-RU" sz="2400" dirty="0" err="1" smtClean="0">
                <a:solidFill>
                  <a:srgbClr val="002060"/>
                </a:solidFill>
              </a:rPr>
              <a:t>Минпросвещения</a:t>
            </a:r>
            <a:r>
              <a:rPr lang="ru-RU" sz="2400" dirty="0" smtClean="0">
                <a:solidFill>
                  <a:srgbClr val="002060"/>
                </a:solidFill>
              </a:rPr>
              <a:t> России» и учесть при планировании деятельности ОУ на 2024-25 учебный год;</a:t>
            </a:r>
          </a:p>
          <a:p>
            <a:pPr marL="342900" indent="-342900" algn="just">
              <a:buFontTx/>
              <a:buChar char="-"/>
            </a:pPr>
            <a:endParaRPr lang="ru-RU" sz="2400" dirty="0" smtClean="0">
              <a:solidFill>
                <a:srgbClr val="002060"/>
              </a:solidFill>
            </a:endParaRPr>
          </a:p>
          <a:p>
            <a:pPr marL="342900" indent="-342900" algn="just">
              <a:buFontTx/>
              <a:buChar char="-"/>
            </a:pPr>
            <a:r>
              <a:rPr lang="ru-RU" sz="2400" dirty="0">
                <a:solidFill>
                  <a:srgbClr val="002060"/>
                </a:solidFill>
              </a:rPr>
              <a:t>п</a:t>
            </a:r>
            <a:r>
              <a:rPr lang="ru-RU" sz="2400" dirty="0" smtClean="0">
                <a:solidFill>
                  <a:srgbClr val="002060"/>
                </a:solidFill>
              </a:rPr>
              <a:t>редусмотреть мероприятия по корректировке программ развития на основе полученных результатов;</a:t>
            </a:r>
          </a:p>
          <a:p>
            <a:pPr marL="342900" indent="-342900" algn="just">
              <a:buFontTx/>
              <a:buChar char="-"/>
            </a:pPr>
            <a:endParaRPr lang="ru-RU" sz="2400" dirty="0" smtClean="0">
              <a:solidFill>
                <a:srgbClr val="002060"/>
              </a:solidFill>
            </a:endParaRPr>
          </a:p>
          <a:p>
            <a:pPr marL="342900" indent="-342900" algn="just">
              <a:buFontTx/>
              <a:buChar char="-"/>
            </a:pPr>
            <a:r>
              <a:rPr lang="ru-RU" sz="2400" dirty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проанализировать действующие программы развития (Концепции развития) с учетом актуальных направлений деятельности, понимания перспектив учреждения и необходимости повышения конкурентоспособности ОУ;</a:t>
            </a:r>
          </a:p>
          <a:p>
            <a:pPr marL="342900" indent="-342900" algn="just">
              <a:buFontTx/>
              <a:buChar char="-"/>
            </a:pPr>
            <a:endParaRPr lang="ru-RU" sz="2400" dirty="0" smtClean="0">
              <a:solidFill>
                <a:srgbClr val="002060"/>
              </a:solidFill>
            </a:endParaRPr>
          </a:p>
          <a:p>
            <a:pPr marL="342900" indent="-342900" algn="just">
              <a:buFontTx/>
              <a:buChar char="-"/>
            </a:pPr>
            <a:r>
              <a:rPr lang="ru-RU" sz="2400" dirty="0" smtClean="0">
                <a:solidFill>
                  <a:srgbClr val="002060"/>
                </a:solidFill>
              </a:rPr>
              <a:t>учесть при проектировании ООП и программ развития проекты и программы, в которых </a:t>
            </a:r>
            <a:r>
              <a:rPr lang="ru-RU" sz="2400" smtClean="0">
                <a:solidFill>
                  <a:srgbClr val="002060"/>
                </a:solidFill>
              </a:rPr>
              <a:t>участвует </a:t>
            </a:r>
            <a:r>
              <a:rPr lang="ru-RU" sz="2400" smtClean="0">
                <a:solidFill>
                  <a:srgbClr val="002060"/>
                </a:solidFill>
              </a:rPr>
              <a:t>ОУ.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/>
          <a:srcRect l="39648" t="8425" r="39664" b="4283"/>
          <a:stretch/>
        </p:blipFill>
        <p:spPr>
          <a:xfrm>
            <a:off x="11432977" y="3930741"/>
            <a:ext cx="320396" cy="8423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12922" y="192244"/>
            <a:ext cx="57021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ЗАДАЧИ ОУ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1428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3726" y="514707"/>
            <a:ext cx="11274250" cy="6401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2060"/>
                </a:solidFill>
              </a:rPr>
              <a:t>Приказ Министерства просвещения Российской Федерации </a:t>
            </a:r>
            <a:r>
              <a:rPr lang="ru-RU" b="1" dirty="0">
                <a:solidFill>
                  <a:srgbClr val="002060"/>
                </a:solidFill>
              </a:rPr>
              <a:t>от 27.12.2023 № 1028 </a:t>
            </a:r>
            <a:r>
              <a:rPr lang="ru-RU" dirty="0">
                <a:solidFill>
                  <a:srgbClr val="002060"/>
                </a:solidFill>
              </a:rPr>
              <a:t>"О внесении изменений в некоторые приказы Министерства образования и науки Российской Федерации и Министерства просвещения Российской Федерации, </a:t>
            </a:r>
            <a:r>
              <a:rPr lang="ru-RU" b="1" dirty="0">
                <a:solidFill>
                  <a:srgbClr val="002060"/>
                </a:solidFill>
              </a:rPr>
              <a:t>касающиеся федеральных государственных образовательных стандартов основного общего образования и среднего общего образования» </a:t>
            </a:r>
            <a:r>
              <a:rPr lang="ru-RU" dirty="0">
                <a:solidFill>
                  <a:srgbClr val="002060"/>
                </a:solidFill>
              </a:rPr>
              <a:t>(Зарегистрирован 02.02.2024 № 77121)</a:t>
            </a:r>
            <a:endParaRPr lang="ru-RU" dirty="0" smtClean="0">
              <a:solidFill>
                <a:srgbClr val="002060"/>
              </a:solidFill>
            </a:endParaRPr>
          </a:p>
          <a:p>
            <a:pPr algn="just"/>
            <a:endParaRPr lang="ru-RU" sz="800" dirty="0" smtClean="0">
              <a:solidFill>
                <a:srgbClr val="002060"/>
              </a:solidFill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Приказ Министерства просвещения Российской Федерации </a:t>
            </a:r>
            <a:r>
              <a:rPr lang="ru-RU" b="1" dirty="0">
                <a:solidFill>
                  <a:srgbClr val="002060"/>
                </a:solidFill>
              </a:rPr>
              <a:t>от 01.02.2024 № </a:t>
            </a:r>
            <a:r>
              <a:rPr lang="ru-RU" b="1" dirty="0" smtClean="0">
                <a:solidFill>
                  <a:srgbClr val="002060"/>
                </a:solidFill>
              </a:rPr>
              <a:t>62 </a:t>
            </a:r>
            <a:r>
              <a:rPr lang="ru-RU" dirty="0" smtClean="0">
                <a:solidFill>
                  <a:srgbClr val="002060"/>
                </a:solidFill>
              </a:rPr>
              <a:t>“О внесении изменений в некоторые приказы Министерства просвещения Российской Федерации, </a:t>
            </a:r>
            <a:r>
              <a:rPr lang="ru-RU" b="1" dirty="0" smtClean="0">
                <a:solidFill>
                  <a:srgbClr val="002060"/>
                </a:solidFill>
              </a:rPr>
              <a:t>касающиеся федеральных образовательных программ основного и среднего общего образования”</a:t>
            </a:r>
            <a:r>
              <a:rPr lang="ru-RU" dirty="0" smtClean="0">
                <a:solidFill>
                  <a:srgbClr val="002060"/>
                </a:solidFill>
              </a:rPr>
              <a:t> (Зарегистрирован 29.02.2024 № 77380)</a:t>
            </a:r>
          </a:p>
          <a:p>
            <a:pPr algn="just"/>
            <a:endParaRPr lang="ru-RU" sz="800" dirty="0">
              <a:solidFill>
                <a:srgbClr val="002060"/>
              </a:solidFill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Приказ Министерства просвещения Российской </a:t>
            </a:r>
            <a:r>
              <a:rPr lang="ru-RU" dirty="0">
                <a:solidFill>
                  <a:srgbClr val="002060"/>
                </a:solidFill>
              </a:rPr>
              <a:t>Федерации от </a:t>
            </a:r>
            <a:r>
              <a:rPr lang="ru-RU" b="1" dirty="0">
                <a:solidFill>
                  <a:srgbClr val="002060"/>
                </a:solidFill>
              </a:rPr>
              <a:t>22.01.2024 </a:t>
            </a:r>
            <a:r>
              <a:rPr lang="ru-RU" b="1" dirty="0" smtClean="0">
                <a:solidFill>
                  <a:srgbClr val="002060"/>
                </a:solidFill>
              </a:rPr>
              <a:t>№ 31 </a:t>
            </a:r>
            <a:r>
              <a:rPr lang="ru-RU" dirty="0" smtClean="0">
                <a:solidFill>
                  <a:srgbClr val="002060"/>
                </a:solidFill>
              </a:rPr>
              <a:t>“О внесении изменений в некоторые приказы Министерства образована и науки Российской Федерации и Министерства просвещения Российской Федерации, </a:t>
            </a:r>
            <a:r>
              <a:rPr lang="ru-RU" b="1" dirty="0" smtClean="0">
                <a:solidFill>
                  <a:srgbClr val="002060"/>
                </a:solidFill>
              </a:rPr>
              <a:t>касающиеся федеральных государственных образовательных стандартов начального общего образования и основного общего образования</a:t>
            </a:r>
            <a:r>
              <a:rPr lang="ru-RU" dirty="0" smtClean="0">
                <a:solidFill>
                  <a:srgbClr val="002060"/>
                </a:solidFill>
              </a:rPr>
              <a:t>” (Зарегистрирован 22.02.2024  № 77330)</a:t>
            </a:r>
          </a:p>
          <a:p>
            <a:pPr algn="just"/>
            <a:endParaRPr lang="ru-RU" sz="800" dirty="0">
              <a:solidFill>
                <a:srgbClr val="002060"/>
              </a:solidFill>
            </a:endParaRPr>
          </a:p>
          <a:p>
            <a:pPr algn="just"/>
            <a:r>
              <a:rPr lang="ru-RU" dirty="0">
                <a:solidFill>
                  <a:srgbClr val="002060"/>
                </a:solidFill>
              </a:rPr>
              <a:t>Приказ Министерства просвещения Российской Федерации от </a:t>
            </a:r>
            <a:r>
              <a:rPr lang="ru-RU" b="1" dirty="0">
                <a:solidFill>
                  <a:srgbClr val="002060"/>
                </a:solidFill>
              </a:rPr>
              <a:t>19.02.2024 № 110 </a:t>
            </a:r>
            <a:r>
              <a:rPr lang="ru-RU" dirty="0" smtClean="0">
                <a:solidFill>
                  <a:srgbClr val="002060"/>
                </a:solidFill>
              </a:rPr>
              <a:t>“</a:t>
            </a:r>
            <a:r>
              <a:rPr lang="ru-RU" dirty="0">
                <a:solidFill>
                  <a:srgbClr val="002060"/>
                </a:solidFill>
              </a:rPr>
              <a:t>О внесении изменений в некоторые приказы Министерства образована и науки Российской Федерации и Министерства просвещения Российской Федерации, касающиеся </a:t>
            </a:r>
            <a:r>
              <a:rPr lang="ru-RU" b="1" dirty="0">
                <a:solidFill>
                  <a:srgbClr val="002060"/>
                </a:solidFill>
              </a:rPr>
              <a:t>федеральных государственных образовательных стандартов основного общего образования” </a:t>
            </a:r>
            <a:r>
              <a:rPr lang="ru-RU" dirty="0">
                <a:solidFill>
                  <a:srgbClr val="002060"/>
                </a:solidFill>
              </a:rPr>
              <a:t>(Зарегистрирован 22.02.2024 № 77331</a:t>
            </a:r>
            <a:r>
              <a:rPr lang="ru-RU" dirty="0" smtClean="0">
                <a:solidFill>
                  <a:srgbClr val="002060"/>
                </a:solidFill>
              </a:rPr>
              <a:t>)</a:t>
            </a:r>
          </a:p>
          <a:p>
            <a:pPr algn="just"/>
            <a:endParaRPr lang="ru-RU" sz="800" dirty="0" smtClean="0">
              <a:solidFill>
                <a:srgbClr val="002060"/>
              </a:solidFill>
            </a:endParaRPr>
          </a:p>
          <a:p>
            <a:pPr algn="just"/>
            <a:r>
              <a:rPr lang="ru-RU" dirty="0" smtClean="0"/>
              <a:t> </a:t>
            </a:r>
            <a:r>
              <a:rPr lang="ru-RU" dirty="0">
                <a:solidFill>
                  <a:srgbClr val="002060"/>
                </a:solidFill>
              </a:rPr>
              <a:t>Приказ Министерства просвещения Российской Федерации от </a:t>
            </a:r>
            <a:r>
              <a:rPr lang="ru-RU" b="1" dirty="0">
                <a:solidFill>
                  <a:srgbClr val="002060"/>
                </a:solidFill>
              </a:rPr>
              <a:t>19.03.2024 № 171</a:t>
            </a:r>
            <a:r>
              <a:rPr lang="ru-RU" dirty="0">
                <a:solidFill>
                  <a:srgbClr val="002060"/>
                </a:solidFill>
              </a:rPr>
              <a:t/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"О внесении изменений в некоторые приказы Министерства просвещения Российской Федерации, касающиеся федеральных образовательных программ начального общего образования, основного общего образования и среднего общего </a:t>
            </a:r>
            <a:r>
              <a:rPr lang="ru-RU" dirty="0" smtClean="0">
                <a:solidFill>
                  <a:srgbClr val="002060"/>
                </a:solidFill>
              </a:rPr>
              <a:t>образования« (</a:t>
            </a:r>
            <a:r>
              <a:rPr lang="ru-RU" dirty="0">
                <a:solidFill>
                  <a:srgbClr val="002060"/>
                </a:solidFill>
              </a:rPr>
              <a:t>Зарегистрирован 11.04.2024 № 77830)</a:t>
            </a:r>
            <a:endParaRPr lang="ru-RU" dirty="0" smtClean="0">
              <a:solidFill>
                <a:srgbClr val="002060"/>
              </a:solidFill>
            </a:endParaRPr>
          </a:p>
          <a:p>
            <a:pPr algn="just"/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9964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115" y="853440"/>
            <a:ext cx="365760" cy="4441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115" y="2294709"/>
            <a:ext cx="365760" cy="4441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115" y="3579223"/>
            <a:ext cx="365760" cy="44413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115" y="4484040"/>
            <a:ext cx="365760" cy="44413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3099" y="5699795"/>
            <a:ext cx="365792" cy="44504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61143" y="0"/>
            <a:ext cx="4238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Актуальные документы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6058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6674" y="1669734"/>
            <a:ext cx="11751336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C00000"/>
              </a:solidFill>
            </a:endParaRPr>
          </a:p>
          <a:p>
            <a:r>
              <a:rPr lang="ru-RU" sz="2000" b="1" dirty="0">
                <a:solidFill>
                  <a:srgbClr val="C00000"/>
                </a:solidFill>
              </a:rPr>
              <a:t>П. 1 ст. 1 вступает в силу с 01.09.2024.</a:t>
            </a:r>
          </a:p>
          <a:p>
            <a:endParaRPr lang="ru-RU" sz="900" dirty="0"/>
          </a:p>
          <a:p>
            <a:pPr marL="342900" indent="-342900">
              <a:buAutoNum type="arabicParenR"/>
            </a:pPr>
            <a:r>
              <a:rPr lang="ru-RU" sz="2000" dirty="0" smtClean="0">
                <a:solidFill>
                  <a:srgbClr val="002060"/>
                </a:solidFill>
              </a:rPr>
              <a:t>часть </a:t>
            </a:r>
            <a:r>
              <a:rPr lang="ru-RU" sz="2000" dirty="0">
                <a:solidFill>
                  <a:srgbClr val="002060"/>
                </a:solidFill>
              </a:rPr>
              <a:t>6.3 статьи 12 изложить в следующей редакции</a:t>
            </a:r>
            <a:r>
              <a:rPr lang="ru-RU" sz="2000" dirty="0" smtClean="0">
                <a:solidFill>
                  <a:srgbClr val="002060"/>
                </a:solidFill>
              </a:rPr>
              <a:t>:</a:t>
            </a:r>
          </a:p>
          <a:p>
            <a:pPr marL="342900" indent="-342900">
              <a:buAutoNum type="arabicParenR"/>
            </a:pPr>
            <a:endParaRPr lang="ru-RU" sz="900" dirty="0">
              <a:solidFill>
                <a:srgbClr val="002060"/>
              </a:solidFill>
            </a:endParaRPr>
          </a:p>
          <a:p>
            <a:pPr algn="just"/>
            <a:r>
              <a:rPr lang="ru-RU" sz="2000" dirty="0">
                <a:solidFill>
                  <a:srgbClr val="002060"/>
                </a:solidFill>
              </a:rPr>
              <a:t>"6.3. При разработке основной общеобразовательной программы организации, осуществляющие образовательную деятельность по имеющим государственную аккредитацию образовательным программам начального общего, основного общего, среднего общего образования, </a:t>
            </a:r>
            <a:r>
              <a:rPr lang="ru-RU" sz="2000" b="1" dirty="0">
                <a:solidFill>
                  <a:srgbClr val="002060"/>
                </a:solidFill>
              </a:rPr>
              <a:t>предусматривают непосредственное применение при реализации обязательной части образовательной программы начального общего образования федеральных рабочих программ по учебным предметам </a:t>
            </a:r>
            <a:r>
              <a:rPr lang="ru-RU" sz="2000" dirty="0">
                <a:solidFill>
                  <a:srgbClr val="002060"/>
                </a:solidFill>
              </a:rPr>
              <a:t>"</a:t>
            </a:r>
            <a:r>
              <a:rPr lang="ru-RU" sz="2000" b="1" dirty="0">
                <a:solidFill>
                  <a:srgbClr val="002060"/>
                </a:solidFill>
              </a:rPr>
              <a:t>Русский язык", "Литературное чтение", "Окружающий мир" и </a:t>
            </a:r>
            <a:r>
              <a:rPr lang="ru-RU" sz="2000" b="1" dirty="0">
                <a:solidFill>
                  <a:srgbClr val="C00000"/>
                </a:solidFill>
              </a:rPr>
              <a:t>"Труд (технология)"</a:t>
            </a:r>
            <a:r>
              <a:rPr lang="ru-RU" sz="2000" dirty="0">
                <a:solidFill>
                  <a:srgbClr val="C00000"/>
                </a:solidFill>
              </a:rPr>
              <a:t>, </a:t>
            </a:r>
            <a:r>
              <a:rPr lang="ru-RU" sz="2000" dirty="0">
                <a:solidFill>
                  <a:srgbClr val="002060"/>
                </a:solidFill>
              </a:rPr>
              <a:t>при реализации обязательной части образовательной программы основного общего образования федеральных рабочих программ по учебным предметам "Русский язык", "Литература", "История", "Обществознание", "География", </a:t>
            </a:r>
            <a:r>
              <a:rPr lang="ru-RU" sz="2000" dirty="0">
                <a:solidFill>
                  <a:srgbClr val="C00000"/>
                </a:solidFill>
              </a:rPr>
              <a:t>"</a:t>
            </a:r>
            <a:r>
              <a:rPr lang="ru-RU" sz="2000" b="1" dirty="0">
                <a:solidFill>
                  <a:srgbClr val="C00000"/>
                </a:solidFill>
              </a:rPr>
              <a:t>Основы безопасности и защиты Родины" </a:t>
            </a:r>
            <a:r>
              <a:rPr lang="ru-RU" sz="2000" dirty="0">
                <a:solidFill>
                  <a:srgbClr val="002060"/>
                </a:solidFill>
              </a:rPr>
              <a:t>и </a:t>
            </a:r>
            <a:r>
              <a:rPr lang="ru-RU" sz="2000" b="1" dirty="0">
                <a:solidFill>
                  <a:srgbClr val="C00000"/>
                </a:solidFill>
              </a:rPr>
              <a:t>"Труд (технология)", </a:t>
            </a:r>
            <a:r>
              <a:rPr lang="ru-RU" sz="2000" dirty="0">
                <a:solidFill>
                  <a:srgbClr val="002060"/>
                </a:solidFill>
              </a:rPr>
              <a:t>а при реализации обязательной части образовательной программы среднего общего образования федеральных рабочих программ по учебным предметам "Русский язык", "Литература", "История", "Обществознание", "География" и </a:t>
            </a:r>
            <a:r>
              <a:rPr lang="ru-RU" sz="2000" b="1" dirty="0">
                <a:solidFill>
                  <a:srgbClr val="C00000"/>
                </a:solidFill>
              </a:rPr>
              <a:t>"Основы безопасности и защиты Родины</a:t>
            </a:r>
            <a:r>
              <a:rPr lang="ru-RU" sz="2000" b="1" dirty="0" smtClean="0">
                <a:solidFill>
                  <a:srgbClr val="C00000"/>
                </a:solidFill>
              </a:rPr>
              <a:t>".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41538" y="663807"/>
            <a:ext cx="10655475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</a:rPr>
              <a:t>Федеральный закон от 19.12.2023 N 618-ФЗ </a:t>
            </a:r>
            <a:endParaRPr lang="ru-RU" sz="22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</a:rPr>
              <a:t>"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</a:rPr>
              <a:t>О внесении изменений в Федеральный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</a:rPr>
              <a:t>закон</a:t>
            </a:r>
          </a:p>
          <a:p>
            <a:pPr algn="ctr"/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</a:rPr>
              <a:t>"Об образовании в Российской Федерации"</a:t>
            </a:r>
          </a:p>
          <a:p>
            <a:r>
              <a:rPr lang="ru-RU" sz="2000" b="1" dirty="0">
                <a:solidFill>
                  <a:schemeClr val="accent5">
                    <a:lumMod val="75000"/>
                  </a:schemeClr>
                </a:solidFill>
              </a:rPr>
              <a:t>Статья 1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3842"/>
            <a:ext cx="12192000" cy="6949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3545" y="629340"/>
            <a:ext cx="878746" cy="100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28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/>
          <a:srcRect l="1960" t="1313" r="-1960" b="80283"/>
          <a:stretch/>
        </p:blipFill>
        <p:spPr>
          <a:xfrm>
            <a:off x="346364" y="105558"/>
            <a:ext cx="11716682" cy="9144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32500" t="17948" r="32789" b="8376"/>
          <a:stretch/>
        </p:blipFill>
        <p:spPr>
          <a:xfrm>
            <a:off x="8768391" y="2344616"/>
            <a:ext cx="2876528" cy="4161692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33461" t="17436" r="34039" b="4274"/>
          <a:stretch/>
        </p:blipFill>
        <p:spPr>
          <a:xfrm>
            <a:off x="222739" y="1184030"/>
            <a:ext cx="2941520" cy="3985846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/>
          <a:srcRect l="54291" t="23682" r="15709" b="4080"/>
          <a:stretch/>
        </p:blipFill>
        <p:spPr>
          <a:xfrm>
            <a:off x="3172572" y="2710620"/>
            <a:ext cx="2835028" cy="3795688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/>
          <a:srcRect l="33846" t="18119" r="34423" b="3590"/>
          <a:stretch/>
        </p:blipFill>
        <p:spPr>
          <a:xfrm>
            <a:off x="6007600" y="1090755"/>
            <a:ext cx="2760791" cy="3831642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2172745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9964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9336" y="731445"/>
            <a:ext cx="5286103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Федеральный закон от 19.12.2023 N 618-ФЗ </a:t>
            </a:r>
          </a:p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"О внесении изменений в Федеральный закон</a:t>
            </a:r>
          </a:p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 "Об образовании в Российской Федерации"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72344" y="1841515"/>
            <a:ext cx="6096000" cy="181588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lvl="0" algn="just"/>
            <a:r>
              <a:rPr lang="ru-RU" sz="1600" dirty="0">
                <a:solidFill>
                  <a:srgbClr val="002060"/>
                </a:solidFill>
              </a:rPr>
              <a:t>Приказ Министерства просвещения Российской Федерации от 27.12.2023 № 1028 "О внесении изменений в некоторые приказы Министерства образования и науки Российской Федерации и Министерства просвещения Российской Федерации, касающиеся федеральных государственных образовательных стандартов основного общего образования и среднего общего образования» (Зарегистрирован 02.02.2024 № 77121)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799911" y="3844137"/>
            <a:ext cx="6096000" cy="132343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/>
            <a:r>
              <a:rPr lang="ru-RU" sz="1600" dirty="0">
                <a:solidFill>
                  <a:srgbClr val="002060"/>
                </a:solidFill>
              </a:rPr>
              <a:t>Приказ Министерства просвещения Российской Федерации </a:t>
            </a:r>
            <a:r>
              <a:rPr lang="ru-RU" sz="1600" dirty="0" smtClean="0">
                <a:solidFill>
                  <a:srgbClr val="002060"/>
                </a:solidFill>
              </a:rPr>
              <a:t>от </a:t>
            </a:r>
            <a:r>
              <a:rPr lang="ru-RU" sz="1600" dirty="0">
                <a:solidFill>
                  <a:srgbClr val="002060"/>
                </a:solidFill>
              </a:rPr>
              <a:t>01.02.2024 № 62 “О внесении изменений в некоторые приказы Министерства просвещения Российской Федерации, </a:t>
            </a:r>
            <a:r>
              <a:rPr lang="ru-RU" sz="1600" b="1" dirty="0">
                <a:solidFill>
                  <a:srgbClr val="002060"/>
                </a:solidFill>
              </a:rPr>
              <a:t>касающиеся федеральных образовательных программ основного и среднего общего образования”</a:t>
            </a:r>
            <a:r>
              <a:rPr lang="ru-RU" sz="1600" dirty="0">
                <a:solidFill>
                  <a:srgbClr val="002060"/>
                </a:solidFill>
              </a:rPr>
              <a:t> (Зарегистрирован 29.02.2024 № 77380)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8308" y="3905691"/>
            <a:ext cx="3744681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Актуализация ООП  ООО и ООП СОО ОУ в части   преподавания  учебного </a:t>
            </a:r>
            <a:r>
              <a:rPr lang="ru-RU" b="1" dirty="0">
                <a:solidFill>
                  <a:srgbClr val="C00000"/>
                </a:solidFill>
              </a:rPr>
              <a:t>предмета </a:t>
            </a:r>
            <a:r>
              <a:rPr lang="ru-RU" b="1" dirty="0" smtClean="0">
                <a:solidFill>
                  <a:srgbClr val="C00000"/>
                </a:solidFill>
              </a:rPr>
              <a:t>«Основы </a:t>
            </a:r>
            <a:r>
              <a:rPr lang="ru-RU" b="1" dirty="0">
                <a:solidFill>
                  <a:srgbClr val="C00000"/>
                </a:solidFill>
              </a:rPr>
              <a:t>безопасности и защиты </a:t>
            </a:r>
            <a:r>
              <a:rPr lang="ru-RU" b="1" dirty="0" smtClean="0">
                <a:solidFill>
                  <a:srgbClr val="C00000"/>
                </a:solidFill>
              </a:rPr>
              <a:t>Родины»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Стрелка углом 6"/>
          <p:cNvSpPr/>
          <p:nvPr/>
        </p:nvSpPr>
        <p:spPr>
          <a:xfrm rot="5400000">
            <a:off x="5764520" y="805525"/>
            <a:ext cx="662960" cy="868680"/>
          </a:xfrm>
          <a:prstGeom prst="ben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04456" y="2332896"/>
            <a:ext cx="877900" cy="67671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0960" y="5261963"/>
            <a:ext cx="1558835" cy="98488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ООП ООО 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( по ФГОС ООО </a:t>
            </a:r>
            <a:r>
              <a:rPr lang="ru-RU" sz="1200" dirty="0" smtClean="0">
                <a:solidFill>
                  <a:srgbClr val="002060"/>
                </a:solidFill>
              </a:rPr>
              <a:t>2010 г. с изменениями)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06880" y="5261963"/>
            <a:ext cx="1824445" cy="98488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ООП ООО 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( по обновленным ФГОС ООО 2021г. )</a:t>
            </a:r>
          </a:p>
          <a:p>
            <a:pPr algn="ctr"/>
            <a:r>
              <a:rPr lang="ru-RU" sz="800" dirty="0" smtClean="0">
                <a:solidFill>
                  <a:srgbClr val="002060"/>
                </a:solidFill>
              </a:rPr>
              <a:t> </a:t>
            </a:r>
            <a:endParaRPr lang="ru-RU" sz="800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18410" y="5261962"/>
            <a:ext cx="1558835" cy="98488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ООП СОО 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( по ФГОС СОО </a:t>
            </a:r>
            <a:r>
              <a:rPr lang="ru-RU" sz="1200" dirty="0" smtClean="0">
                <a:solidFill>
                  <a:srgbClr val="002060"/>
                </a:solidFill>
              </a:rPr>
              <a:t>2012 г. с изменениями) </a:t>
            </a:r>
            <a:endParaRPr lang="ru-RU" sz="1200" dirty="0">
              <a:solidFill>
                <a:srgbClr val="002060"/>
              </a:solidFill>
            </a:endParaRPr>
          </a:p>
        </p:txBody>
      </p:sp>
      <p:sp>
        <p:nvSpPr>
          <p:cNvPr id="13" name="Стрелка влево 12"/>
          <p:cNvSpPr/>
          <p:nvPr/>
        </p:nvSpPr>
        <p:spPr>
          <a:xfrm>
            <a:off x="4650376" y="4100822"/>
            <a:ext cx="775063" cy="520685"/>
          </a:xfrm>
          <a:prstGeom prst="lef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авая фигурная скобка 13"/>
          <p:cNvSpPr/>
          <p:nvPr/>
        </p:nvSpPr>
        <p:spPr>
          <a:xfrm>
            <a:off x="5264330" y="5167576"/>
            <a:ext cx="326573" cy="1511898"/>
          </a:xfrm>
          <a:prstGeom prst="righ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5904016" y="5415343"/>
            <a:ext cx="6061168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>обсуждение на педсовете;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</a:rPr>
              <a:t> приказ ОУ о внесении о внесении изменений  в ООП необходимого уровня образования (или об утверждении в новой редакции)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563497" y="961811"/>
            <a:ext cx="1120399" cy="121906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960" y="3448471"/>
            <a:ext cx="593971" cy="417852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0" y="0"/>
            <a:ext cx="1168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bg1"/>
                </a:solidFill>
              </a:rPr>
              <a:t>Преподавание </a:t>
            </a:r>
            <a:r>
              <a:rPr lang="ru-RU" sz="2400" b="1" i="1" dirty="0">
                <a:solidFill>
                  <a:schemeClr val="bg1"/>
                </a:solidFill>
              </a:rPr>
              <a:t>предметной </a:t>
            </a:r>
            <a:r>
              <a:rPr lang="ru-RU" sz="2400" b="1" i="1" dirty="0" smtClean="0">
                <a:solidFill>
                  <a:schemeClr val="bg1"/>
                </a:solidFill>
              </a:rPr>
              <a:t>области «</a:t>
            </a:r>
            <a:r>
              <a:rPr lang="ru-RU" sz="2400" b="1" i="1" dirty="0">
                <a:solidFill>
                  <a:schemeClr val="bg1"/>
                </a:solidFill>
              </a:rPr>
              <a:t>Основы безопасности и защиты Родины»   </a:t>
            </a:r>
          </a:p>
        </p:txBody>
      </p:sp>
      <p:sp>
        <p:nvSpPr>
          <p:cNvPr id="21" name="Стрелка влево 20"/>
          <p:cNvSpPr/>
          <p:nvPr/>
        </p:nvSpPr>
        <p:spPr>
          <a:xfrm rot="16200000">
            <a:off x="1960991" y="3521202"/>
            <a:ext cx="261723" cy="520685"/>
          </a:xfrm>
          <a:prstGeom prst="lef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27559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92480" y="80119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9182" y="15218"/>
            <a:ext cx="12192000" cy="70104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5776" y="108101"/>
            <a:ext cx="65384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ТРУД (ТЕХНОЛОГИЯ</a:t>
            </a:r>
            <a:r>
              <a:rPr lang="ru-RU" sz="2400" b="1" dirty="0" smtClean="0">
                <a:solidFill>
                  <a:schemeClr val="bg1"/>
                </a:solidFill>
              </a:rPr>
              <a:t>)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15662" y="1758422"/>
            <a:ext cx="5909222" cy="181588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002060"/>
                </a:solidFill>
              </a:rPr>
              <a:t>Приказ Министерства просвещения Российской Федерации от 22.01.2024 </a:t>
            </a:r>
            <a:r>
              <a:rPr lang="ru-RU" sz="1600" b="1" dirty="0">
                <a:solidFill>
                  <a:srgbClr val="002060"/>
                </a:solidFill>
              </a:rPr>
              <a:t>№ 31 </a:t>
            </a:r>
            <a:r>
              <a:rPr lang="ru-RU" sz="1600" dirty="0">
                <a:solidFill>
                  <a:srgbClr val="002060"/>
                </a:solidFill>
              </a:rPr>
              <a:t>“О внесении изменений в некоторые приказы Министерства образована и науки Российской Федерации и Министерства просвещения Российской Федерации, касающиеся федеральных государственных образовательных стандартов </a:t>
            </a:r>
            <a:r>
              <a:rPr lang="ru-RU" sz="1600" u="sng" dirty="0">
                <a:solidFill>
                  <a:srgbClr val="002060"/>
                </a:solidFill>
              </a:rPr>
              <a:t>начального общего образования и основного общего образования</a:t>
            </a:r>
            <a:r>
              <a:rPr lang="ru-RU" sz="1600" dirty="0">
                <a:solidFill>
                  <a:srgbClr val="002060"/>
                </a:solidFill>
              </a:rPr>
              <a:t>” (Зарегистрирован 22.02.2024  № 77330)</a:t>
            </a:r>
          </a:p>
        </p:txBody>
      </p:sp>
      <p:sp>
        <p:nvSpPr>
          <p:cNvPr id="10" name="Стрелка углом 9"/>
          <p:cNvSpPr/>
          <p:nvPr/>
        </p:nvSpPr>
        <p:spPr>
          <a:xfrm rot="5400000">
            <a:off x="5761817" y="674124"/>
            <a:ext cx="790283" cy="1060318"/>
          </a:xfrm>
          <a:prstGeom prst="ben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961057" y="801195"/>
            <a:ext cx="1121761" cy="121930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39336" y="731445"/>
            <a:ext cx="5286103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Федеральный закон от 19.12.2023 N 618-ФЗ </a:t>
            </a:r>
          </a:p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"О внесении изменений в Федеральный закон</a:t>
            </a:r>
          </a:p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 "Об образовании в Российской Федерации"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722619" y="3677951"/>
            <a:ext cx="6096000" cy="15696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/>
            <a:r>
              <a:rPr lang="ru-RU" sz="1600" dirty="0">
                <a:solidFill>
                  <a:srgbClr val="002060"/>
                </a:solidFill>
              </a:rPr>
              <a:t>Приказ Министерства просвещения Российской Федерации от 19.03.2024 </a:t>
            </a:r>
            <a:r>
              <a:rPr lang="ru-RU" sz="1600" b="1" dirty="0">
                <a:solidFill>
                  <a:srgbClr val="002060"/>
                </a:solidFill>
              </a:rPr>
              <a:t>№ 171 </a:t>
            </a:r>
            <a:r>
              <a:rPr lang="ru-RU" sz="1600" dirty="0">
                <a:solidFill>
                  <a:srgbClr val="002060"/>
                </a:solidFill>
              </a:rPr>
              <a:t>"О внесении изменений в некоторые приказы Министерства просвещения Российской Федерации, </a:t>
            </a:r>
            <a:r>
              <a:rPr lang="ru-RU" sz="1600" b="1" dirty="0">
                <a:solidFill>
                  <a:srgbClr val="002060"/>
                </a:solidFill>
              </a:rPr>
              <a:t>касающиеся </a:t>
            </a:r>
            <a:r>
              <a:rPr lang="ru-RU" sz="1600" b="1" u="sng" dirty="0">
                <a:solidFill>
                  <a:srgbClr val="002060"/>
                </a:solidFill>
              </a:rPr>
              <a:t>федеральных образовательных программ начального общего образования, основного общего образования</a:t>
            </a:r>
            <a:r>
              <a:rPr lang="ru-RU" sz="1600" b="1" dirty="0">
                <a:solidFill>
                  <a:srgbClr val="002060"/>
                </a:solidFill>
              </a:rPr>
              <a:t> и среднего общего образования»</a:t>
            </a:r>
            <a:r>
              <a:rPr lang="ru-RU" sz="1600" dirty="0">
                <a:solidFill>
                  <a:srgbClr val="002060"/>
                </a:solidFill>
              </a:rPr>
              <a:t> (Зарегистрирован 11.04.2024 № 77830)</a:t>
            </a:r>
          </a:p>
        </p:txBody>
      </p:sp>
      <p:sp>
        <p:nvSpPr>
          <p:cNvPr id="13" name="Стрелка углом 12"/>
          <p:cNvSpPr/>
          <p:nvPr/>
        </p:nvSpPr>
        <p:spPr>
          <a:xfrm rot="5400000">
            <a:off x="8375478" y="2531346"/>
            <a:ext cx="790283" cy="1060318"/>
          </a:xfrm>
          <a:prstGeom prst="ben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2555" y="3733301"/>
            <a:ext cx="4979663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rgbClr val="C00000"/>
                </a:solidFill>
              </a:rPr>
              <a:t>Актуализация ООП НОО и ООП ООО в части преподавания предметной области «Технология» учебного предмета «Труд (Технология»)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79949" y="5092626"/>
            <a:ext cx="1558835" cy="86177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ООП ООО 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( по ФГОС ООО 2010 г. с </a:t>
            </a:r>
            <a:r>
              <a:rPr lang="ru-RU" sz="1600" dirty="0" err="1" smtClean="0">
                <a:solidFill>
                  <a:srgbClr val="002060"/>
                </a:solidFill>
              </a:rPr>
              <a:t>изм</a:t>
            </a:r>
            <a:r>
              <a:rPr lang="ru-RU" sz="1600" dirty="0" smtClean="0">
                <a:solidFill>
                  <a:srgbClr val="002060"/>
                </a:solidFill>
              </a:rPr>
              <a:t>)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660066" y="5740668"/>
            <a:ext cx="1558835" cy="98488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ООП ООО 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( по ФГОС ООО 2021г.  обнов.) </a:t>
            </a:r>
          </a:p>
          <a:p>
            <a:pPr algn="ctr"/>
            <a:endParaRPr lang="ru-RU" sz="800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451736" y="5042386"/>
            <a:ext cx="1558835" cy="86177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ООП НОО 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( по ФГОС НОО 2009 г. с изм.)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3793" y="5740668"/>
            <a:ext cx="1516643" cy="98488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ООП НОО 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( по ФГОС НОО 2021 г. обнов.) </a:t>
            </a:r>
          </a:p>
          <a:p>
            <a:pPr algn="ctr"/>
            <a:endParaRPr lang="ru-RU" sz="800" dirty="0">
              <a:solidFill>
                <a:srgbClr val="002060"/>
              </a:solidFill>
            </a:endParaRPr>
          </a:p>
        </p:txBody>
      </p:sp>
      <p:sp>
        <p:nvSpPr>
          <p:cNvPr id="21" name="Стрелка влево 20"/>
          <p:cNvSpPr/>
          <p:nvPr/>
        </p:nvSpPr>
        <p:spPr>
          <a:xfrm>
            <a:off x="5272218" y="4095783"/>
            <a:ext cx="372000" cy="520685"/>
          </a:xfrm>
          <a:prstGeom prst="lef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лево 21"/>
          <p:cNvSpPr/>
          <p:nvPr/>
        </p:nvSpPr>
        <p:spPr>
          <a:xfrm rot="16200000">
            <a:off x="2120839" y="3393460"/>
            <a:ext cx="220627" cy="520685"/>
          </a:xfrm>
          <a:prstGeom prst="lef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6527470" y="5415343"/>
            <a:ext cx="5429003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>обсуждение на педсовете;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</a:rPr>
              <a:t> приказ ОУ о внесении о внесении изменений  в ООП необходимого уровня образования (или  об утверждении в новой редакции)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16671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</TotalTime>
  <Words>3570</Words>
  <Application>Microsoft Office PowerPoint</Application>
  <PresentationFormat>Широкоэкранный</PresentationFormat>
  <Paragraphs>342</Paragraphs>
  <Slides>43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54" baseType="lpstr">
      <vt:lpstr>Arial</vt:lpstr>
      <vt:lpstr>Arial Narrow</vt:lpstr>
      <vt:lpstr>Calibri</vt:lpstr>
      <vt:lpstr>Calibri Light</vt:lpstr>
      <vt:lpstr>Franklin Gothic Book</vt:lpstr>
      <vt:lpstr>Phenomena Bold</vt:lpstr>
      <vt:lpstr>PT Sans Caption</vt:lpstr>
      <vt:lpstr>TT Firs Medium</vt:lpstr>
      <vt:lpstr>Verdana</vt:lpstr>
      <vt:lpstr>Wingdings</vt:lpstr>
      <vt:lpstr>Тема Office</vt:lpstr>
      <vt:lpstr>  « Об актуальных направлениях деятельности ОУ в 2024-2025 учебном  году»</vt:lpstr>
      <vt:lpstr>Презентация PowerPoint</vt:lpstr>
      <vt:lpstr>Единое образовательное пространство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 1</vt:lpstr>
      <vt:lpstr>Презентация PowerPoint</vt:lpstr>
      <vt:lpstr>Федеральный закон от 04.08.2023 года № 468-ФЗ «О внесении изменений  в статьи 97 и 98 Федерального закона «Об образовании в Российской Федерации» с 1 сентября 2024 года</vt:lpstr>
      <vt:lpstr>Постановление Правительства Российской Федерации от 17.02.2024 года № 182  «Об утверждении Правил формирования и ведения государственной информационной системы «Федеральная информационная система оценки качества образования» с 1 сентября 2024 года</vt:lpstr>
      <vt:lpstr>Приказ Рособрнадзора от 04.04.2024 года № 732 «Об утверждении Порядка учета результатов региональных сопоставительных исследований качества общего образования федеральным органом исполнительной власти, осуществляющим функции по контролю и надзору  в сфере образования, при проведении мероприятий по оценке качества образования» с 1 сентября 2024 года</vt:lpstr>
      <vt:lpstr>Постановление Правительства Российской Федерации от 30.04.2024 года № 556  «Об утверждении перечня мероприятий по оценке качества образования  и Правил проведения мероприятий по оценке качества образования» с 1 сентября 2024 года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Гражданско-патриотическое и духовно-нравственное воспитание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Васильевна Ивлиева</dc:creator>
  <cp:lastModifiedBy>Елена Васильевна Ивлиева</cp:lastModifiedBy>
  <cp:revision>110</cp:revision>
  <dcterms:created xsi:type="dcterms:W3CDTF">2024-08-05T12:16:25Z</dcterms:created>
  <dcterms:modified xsi:type="dcterms:W3CDTF">2024-08-26T06:13:21Z</dcterms:modified>
</cp:coreProperties>
</file>