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44.jpg" ContentType="image/jp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15"/>
  </p:notesMasterIdLst>
  <p:sldIdLst>
    <p:sldId id="257" r:id="rId3"/>
    <p:sldId id="296" r:id="rId4"/>
    <p:sldId id="297" r:id="rId5"/>
    <p:sldId id="298" r:id="rId6"/>
    <p:sldId id="299" r:id="rId7"/>
    <p:sldId id="291" r:id="rId8"/>
    <p:sldId id="301" r:id="rId9"/>
    <p:sldId id="302" r:id="rId10"/>
    <p:sldId id="303" r:id="rId11"/>
    <p:sldId id="304" r:id="rId12"/>
    <p:sldId id="306" r:id="rId13"/>
    <p:sldId id="307" r:id="rId14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65D1"/>
    <a:srgbClr val="419178"/>
    <a:srgbClr val="2DB28E"/>
    <a:srgbClr val="30BD96"/>
    <a:srgbClr val="5B9BD5"/>
    <a:srgbClr val="000000"/>
    <a:srgbClr val="9812AE"/>
    <a:srgbClr val="FFA0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00" autoAdjust="0"/>
    <p:restoredTop sz="94660"/>
  </p:normalViewPr>
  <p:slideViewPr>
    <p:cSldViewPr snapToGrid="0" snapToObjects="1">
      <p:cViewPr>
        <p:scale>
          <a:sx n="90" d="100"/>
          <a:sy n="90" d="100"/>
        </p:scale>
        <p:origin x="-942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71065-E038-0648-891C-EB4137956EC7}" type="datetimeFigureOut">
              <a:rPr lang="ru-RU" smtClean="0"/>
              <a:t>29.08.2017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7E58E-0918-6A45-8403-F0AB40EE0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376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059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latin typeface="Calibri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42520C-009A-AF48-BA2E-655DECBC8003}" type="slidenum">
              <a:rPr lang="en-US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111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E58E-0918-6A45-8403-F0AB40EE01D8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8563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E58E-0918-6A45-8403-F0AB40EE01D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201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D6A5A6B-6A84-F14F-BB09-3A8DEB1B0473}" type="datetimeFigureOut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8/29/2017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2BFA7E6-3240-9545-8318-9A69C4D875DE}" type="slidenum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727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91EECDB-D68D-C14E-AD81-D54BF8D33BCE}" type="datetimeFigureOut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8/29/2017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81F08ED-3F11-4243-9936-2C377902379D}" type="slidenum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145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E1EF569-F1C7-564D-9E21-FC99A1A982D5}" type="datetimeFigureOut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8/29/2017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4C0F470-BC1E-FE43-A630-5216B0F552DA}" type="slidenum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602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D6A5A6B-6A84-F14F-BB09-3A8DEB1B0473}" type="datetimeFigureOut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8/29/2017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2BFA7E6-3240-9545-8318-9A69C4D875DE}" type="slidenum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638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87A88D4-F2F1-3E4C-9D98-671E961174A3}" type="datetimeFigureOut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8/29/2017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98C451D-E976-BA42-8188-F40F8EBA487C}" type="slidenum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627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6801716-4797-4F46-B3FD-4C6D77F31E12}" type="datetimeFigureOut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8/29/2017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5345D6-6A0B-0F4C-AC28-156824A28A34}" type="slidenum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06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005723B-B890-934E-8837-61E932A97362}" type="datetimeFigureOut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8/29/2017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8354A2C-480B-FE41-A2F6-43F1713EA4F2}" type="slidenum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52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E00610C-BC94-7E4C-B732-35507EF784CF}" type="datetimeFigureOut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8/29/2017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5C38B18-F1B1-E04C-9D97-B4244BC48EB9}" type="slidenum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613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3C811BA-D363-F34A-B200-FBBF7E34BDD8}" type="datetimeFigureOut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8/29/2017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D0ED291-09D4-614D-A2F9-C2579389F578}" type="slidenum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26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AC06E8A-A20B-364E-B2DE-88599E8ED71B}" type="datetimeFigureOut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8/29/2017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7BC9CE9-8552-5E46-94F1-A71679589E40}" type="slidenum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430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E4D0F64-F844-E549-989E-7C3A3AF859EC}" type="datetimeFigureOut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8/29/2017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143CE77-0006-734C-8440-59FE44FD4559}" type="slidenum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05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87A88D4-F2F1-3E4C-9D98-671E961174A3}" type="datetimeFigureOut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8/29/2017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98C451D-E976-BA42-8188-F40F8EBA487C}" type="slidenum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39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4B42512-F451-9B43-9BDE-6FECAD797A3E}" type="datetimeFigureOut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8/29/2017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2F51D85-6DB0-DF4D-BA20-56B7F4F4D274}" type="slidenum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306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91EECDB-D68D-C14E-AD81-D54BF8D33BCE}" type="datetimeFigureOut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8/29/2017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81F08ED-3F11-4243-9936-2C377902379D}" type="slidenum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158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E1EF569-F1C7-564D-9E21-FC99A1A982D5}" type="datetimeFigureOut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8/29/2017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4C0F470-BC1E-FE43-A630-5216B0F552DA}" type="slidenum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692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6801716-4797-4F46-B3FD-4C6D77F31E12}" type="datetimeFigureOut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8/29/2017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5345D6-6A0B-0F4C-AC28-156824A28A34}" type="slidenum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498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005723B-B890-934E-8837-61E932A97362}" type="datetimeFigureOut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8/29/2017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8354A2C-480B-FE41-A2F6-43F1713EA4F2}" type="slidenum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867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E00610C-BC94-7E4C-B732-35507EF784CF}" type="datetimeFigureOut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8/29/2017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5C38B18-F1B1-E04C-9D97-B4244BC48EB9}" type="slidenum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582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3C811BA-D363-F34A-B200-FBBF7E34BDD8}" type="datetimeFigureOut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8/29/2017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D0ED291-09D4-614D-A2F9-C2579389F578}" type="slidenum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65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AC06E8A-A20B-364E-B2DE-88599E8ED71B}" type="datetimeFigureOut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8/29/2017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7BC9CE9-8552-5E46-94F1-A71679589E40}" type="slidenum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168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E4D0F64-F844-E549-989E-7C3A3AF859EC}" type="datetimeFigureOut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8/29/2017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143CE77-0006-734C-8440-59FE44FD4559}" type="slidenum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197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4B42512-F451-9B43-9BDE-6FECAD797A3E}" type="datetimeFigureOut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8/29/2017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2F51D85-6DB0-DF4D-BA20-56B7F4F4D274}" type="slidenum">
              <a:rPr lang="en-US">
                <a:solidFill>
                  <a:prstClr val="black"/>
                </a:solidFill>
                <a:latin typeface="Calibri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841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95263" y="225425"/>
            <a:ext cx="320675" cy="320675"/>
          </a:xfrm>
          <a:prstGeom prst="roundRect">
            <a:avLst/>
          </a:pr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7377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charset="0"/>
          <a:ea typeface="Arial" charset="0"/>
          <a:cs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charset="0"/>
          <a:ea typeface="Arial" charset="0"/>
          <a:cs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charset="0"/>
          <a:ea typeface="Arial" charset="0"/>
          <a:cs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charset="0"/>
          <a:ea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Arial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kumimoji="1" sz="28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umimoji="1" kern="12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umimoji="1" kern="12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95263" y="225425"/>
            <a:ext cx="320675" cy="320675"/>
          </a:xfrm>
          <a:prstGeom prst="roundRect">
            <a:avLst/>
          </a:pr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003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charset="0"/>
          <a:ea typeface="Arial" charset="0"/>
          <a:cs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charset="0"/>
          <a:ea typeface="Arial" charset="0"/>
          <a:cs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charset="0"/>
          <a:ea typeface="Arial" charset="0"/>
          <a:cs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charset="0"/>
          <a:ea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Arial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kumimoji="1" sz="28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umimoji="1" kern="12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umimoji="1" kern="12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jpe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2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6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7.jpeg"/><Relationship Id="rId7" Type="http://schemas.openxmlformats.org/officeDocument/2006/relationships/image" Target="../media/image59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lp022.lp-bm.ru/images/portfolio/nonprofit/nonprofit-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 rot="5400000" flipH="1">
            <a:off x="5403850" y="3117850"/>
            <a:ext cx="2705099" cy="4775200"/>
          </a:xfrm>
          <a:prstGeom prst="rect">
            <a:avLst/>
          </a:prstGeom>
          <a:noFill/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lIns="68580" tIns="34290" rIns="68580" bIns="34290"/>
          <a:lstStyle/>
          <a:p>
            <a:pPr defTabSz="914400">
              <a:defRPr/>
            </a:pPr>
            <a:endParaRPr lang="en-US" sz="1350" dirty="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" y="156846"/>
            <a:ext cx="9074988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ea typeface="Arial" charset="0"/>
                <a:cs typeface="Arial"/>
              </a:rPr>
              <a:t>Поддержка профессионального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ea typeface="Arial" charset="0"/>
                <a:cs typeface="Arial"/>
              </a:rPr>
              <a:t>роста молодых педагогов как ресурс развития муниципальной системы образования</a:t>
            </a:r>
            <a:endParaRPr lang="ru-RU" sz="2800" b="1" dirty="0" smtClean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ea typeface="Arial" charset="0"/>
              <a:cs typeface="Abadi MT Condensed Extra Bold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28537" y="4991176"/>
            <a:ext cx="4994696" cy="1754326"/>
          </a:xfrm>
          <a:prstGeom prst="rect">
            <a:avLst/>
          </a:prstGeom>
          <a:solidFill>
            <a:schemeClr val="lt1">
              <a:alpha val="39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Прохорова Алина Владимировна,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заместитель директора МАОУ «ЦО № 1»,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заместитель Председателя городского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Совета молодых педагогов</a:t>
            </a:r>
            <a:endParaRPr lang="ru-RU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 smtClean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chemeClr val="tx1"/>
              </a:solidFill>
              <a:ea typeface="Arial" charset="0"/>
              <a:cs typeface="Abadi MT Condensed Extra Bold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chemeClr val="tx1"/>
                </a:solidFill>
                <a:ea typeface="Arial" charset="0"/>
                <a:cs typeface="Abadi MT Condensed Extra Bold"/>
              </a:rPr>
              <a:t>29 </a:t>
            </a:r>
            <a:r>
              <a:rPr lang="ru-RU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chemeClr val="tx1"/>
                </a:solidFill>
                <a:ea typeface="Arial" charset="0"/>
                <a:cs typeface="Abadi MT Condensed Extra Bold"/>
              </a:rPr>
              <a:t>августа 2017 года, г. Белгород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28537" y="4991176"/>
            <a:ext cx="49256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latin typeface="Abadi MT Condensed Extra Bold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1365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rbs.georgievsk.ru/www/images/news/2017/2017_07_26_11_00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237" y="1276333"/>
            <a:ext cx="3075167" cy="230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988320" y="142271"/>
            <a:ext cx="4896696" cy="107721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816174">
              <a:defRPr/>
            </a:pP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  <a:latin typeface="Abadi MT Condensed Extra Bold"/>
                <a:ea typeface="Open Sans" pitchFamily="34" charset="0"/>
                <a:cs typeface="Aharoni" panose="02010803020104030203" pitchFamily="2" charset="-79"/>
              </a:rPr>
              <a:t>Жандармова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badi MT Condensed Extra Bold"/>
                <a:ea typeface="Open Sans" pitchFamily="34" charset="0"/>
                <a:cs typeface="Aharoni" panose="02010803020104030203" pitchFamily="2" charset="-79"/>
              </a:rPr>
              <a:t> Полина, заместитель директора БДДТ,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badi MT Condensed Extra Bold"/>
                <a:ea typeface="Open Sans" pitchFamily="34" charset="0"/>
                <a:cs typeface="Aharoni" panose="02010803020104030203" pitchFamily="2" charset="-79"/>
              </a:rPr>
              <a:t>- победитель</a:t>
            </a:r>
          </a:p>
          <a:p>
            <a:pPr algn="ctr" defTabSz="816174"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badi MT Condensed Extra Bold"/>
                <a:ea typeface="Open Sans" pitchFamily="34" charset="0"/>
                <a:cs typeface="Aharoni" panose="02010803020104030203" pitchFamily="2" charset="-79"/>
              </a:rPr>
              <a:t>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badi MT Condensed Extra Bold"/>
                <a:ea typeface="Open Sans" pitchFamily="34" charset="0"/>
                <a:cs typeface="Aharoni" panose="02010803020104030203" pitchFamily="2" charset="-79"/>
              </a:rPr>
              <a:t>конкурса «Конвейер проектов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badi MT Condensed Extra Bold"/>
                <a:ea typeface="Open Sans" pitchFamily="34" charset="0"/>
                <a:cs typeface="Aharoni" panose="02010803020104030203" pitchFamily="2" charset="-79"/>
              </a:rPr>
              <a:t>» в рамках форума «Таврида», 2017 г.</a:t>
            </a:r>
            <a:endParaRPr lang="en-US" sz="1600" dirty="0">
              <a:solidFill>
                <a:schemeClr val="accent5">
                  <a:lumMod val="50000"/>
                </a:schemeClr>
              </a:solidFill>
              <a:latin typeface="Abadi MT Condensed Extra Bold"/>
              <a:ea typeface="Open Sans" pitchFamily="34" charset="0"/>
              <a:cs typeface="Aharoni" panose="02010803020104030203" pitchFamily="2" charset="-79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735" y="3669135"/>
            <a:ext cx="5081791" cy="2858508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50" y="215659"/>
            <a:ext cx="3370773" cy="4494364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33" y="3828853"/>
            <a:ext cx="1979762" cy="1979762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5" name="Rectangle 11"/>
          <p:cNvSpPr/>
          <p:nvPr/>
        </p:nvSpPr>
        <p:spPr>
          <a:xfrm>
            <a:off x="493112" y="6009994"/>
            <a:ext cx="2212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16174">
              <a:defRPr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/>
                <a:ea typeface="Open Sans" pitchFamily="34" charset="0"/>
                <a:cs typeface="Times New Roman" panose="02020603050405020304" pitchFamily="18" charset="0"/>
              </a:rPr>
              <a:t>Проект </a:t>
            </a:r>
          </a:p>
          <a:p>
            <a:pPr algn="ctr" defTabSz="816174">
              <a:defRPr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/>
                <a:ea typeface="Open Sans" pitchFamily="34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/>
                <a:ea typeface="Open Sans" pitchFamily="34" charset="0"/>
                <a:cs typeface="Times New Roman" panose="02020603050405020304" pitchFamily="18" charset="0"/>
              </a:rPr>
              <a:t>Поэтология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/>
                <a:ea typeface="Open Sans" pitchFamily="34" charset="0"/>
                <a:cs typeface="Times New Roman" panose="02020603050405020304" pitchFamily="18" charset="0"/>
              </a:rPr>
              <a:t>»</a:t>
            </a:r>
            <a:endParaRPr lang="en-US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/>
              <a:ea typeface="Open Sans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413" y="3144472"/>
            <a:ext cx="2717320" cy="1528493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318" y="1458555"/>
            <a:ext cx="2440415" cy="1376546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2326282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  <p:bldP spid="3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6844" y="106042"/>
            <a:ext cx="879443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latin typeface="Abadi MT Condensed Extra Bold"/>
                <a:ea typeface="Arial" charset="0"/>
                <a:cs typeface="Abadi MT Condensed Extra Bold"/>
              </a:rPr>
              <a:t>Декада молодых педагогов «Педагогическая весна»</a:t>
            </a:r>
          </a:p>
        </p:txBody>
      </p:sp>
      <p:grpSp>
        <p:nvGrpSpPr>
          <p:cNvPr id="10" name="Group 21"/>
          <p:cNvGrpSpPr>
            <a:grpSpLocks/>
          </p:cNvGrpSpPr>
          <p:nvPr/>
        </p:nvGrpSpPr>
        <p:grpSpPr bwMode="auto">
          <a:xfrm>
            <a:off x="7070846" y="1596819"/>
            <a:ext cx="1619250" cy="1957587"/>
            <a:chOff x="9300432" y="1733332"/>
            <a:chExt cx="2159430" cy="2610513"/>
          </a:xfrm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1" name="Rectangle 8"/>
            <p:cNvSpPr/>
            <p:nvPr/>
          </p:nvSpPr>
          <p:spPr>
            <a:xfrm>
              <a:off x="9300432" y="1807262"/>
              <a:ext cx="2159430" cy="2146626"/>
            </a:xfrm>
            <a:prstGeom prst="rect">
              <a:avLst/>
            </a:prstGeom>
            <a:solidFill>
              <a:srgbClr val="4B2C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sp>
          <p:nvSpPr>
            <p:cNvPr id="12" name="Isosceles Triangle 29"/>
            <p:cNvSpPr/>
            <p:nvPr/>
          </p:nvSpPr>
          <p:spPr>
            <a:xfrm rot="10800000">
              <a:off x="10183258" y="3953888"/>
              <a:ext cx="393778" cy="294262"/>
            </a:xfrm>
            <a:prstGeom prst="triangle">
              <a:avLst/>
            </a:prstGeom>
            <a:solidFill>
              <a:srgbClr val="4B2C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sp>
          <p:nvSpPr>
            <p:cNvPr id="14" name="Rectangle 66"/>
            <p:cNvSpPr>
              <a:spLocks noChangeArrowheads="1"/>
            </p:cNvSpPr>
            <p:nvPr/>
          </p:nvSpPr>
          <p:spPr bwMode="auto">
            <a:xfrm rot="3266278">
              <a:off x="8982187" y="2730751"/>
              <a:ext cx="2610513" cy="615676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81597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1597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1597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1597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1597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2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ИНТЕЛЛЕКТУАЛЬНАЯ </a:t>
              </a:r>
            </a:p>
            <a:p>
              <a:pPr algn="ctr"/>
              <a:r>
                <a:rPr lang="ru-RU" altLang="ru-RU" sz="12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ИГРА </a:t>
              </a:r>
              <a:endParaRPr lang="en-US" altLang="ru-RU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0" name="Group 16"/>
          <p:cNvGrpSpPr>
            <a:grpSpLocks/>
          </p:cNvGrpSpPr>
          <p:nvPr/>
        </p:nvGrpSpPr>
        <p:grpSpPr bwMode="auto">
          <a:xfrm>
            <a:off x="5329398" y="1652258"/>
            <a:ext cx="1963695" cy="1609725"/>
            <a:chOff x="6977885" y="1807262"/>
            <a:chExt cx="2619928" cy="2145613"/>
          </a:xfrm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21" name="Rectangle 7"/>
            <p:cNvSpPr/>
            <p:nvPr/>
          </p:nvSpPr>
          <p:spPr>
            <a:xfrm>
              <a:off x="7145153" y="1807262"/>
              <a:ext cx="2160375" cy="2145613"/>
            </a:xfrm>
            <a:prstGeom prst="rect">
              <a:avLst/>
            </a:prstGeom>
            <a:solidFill>
              <a:srgbClr val="2980B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sp>
          <p:nvSpPr>
            <p:cNvPr id="22" name="Isosceles Triangle 20"/>
            <p:cNvSpPr/>
            <p:nvPr/>
          </p:nvSpPr>
          <p:spPr>
            <a:xfrm rot="5400000">
              <a:off x="9253825" y="2732867"/>
              <a:ext cx="393574" cy="294403"/>
            </a:xfrm>
            <a:prstGeom prst="triangle">
              <a:avLst/>
            </a:prstGeom>
            <a:solidFill>
              <a:srgbClr val="2980B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sp>
          <p:nvSpPr>
            <p:cNvPr id="24" name="Rectangle 64"/>
            <p:cNvSpPr>
              <a:spLocks noChangeArrowheads="1"/>
            </p:cNvSpPr>
            <p:nvPr/>
          </p:nvSpPr>
          <p:spPr bwMode="auto">
            <a:xfrm rot="19133823">
              <a:off x="6977885" y="2430095"/>
              <a:ext cx="2464208" cy="861499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81597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1597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1597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1597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1597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ru-RU" altLang="ru-RU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МАСТЕРСКАЯ </a:t>
              </a:r>
            </a:p>
            <a:p>
              <a:pPr algn="r"/>
              <a:r>
                <a:rPr lang="ru-RU" altLang="ru-RU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ДЕБЮТАНТА</a:t>
              </a:r>
              <a:endParaRPr lang="en-US" alt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7" name="Group 70"/>
          <p:cNvGrpSpPr>
            <a:grpSpLocks/>
          </p:cNvGrpSpPr>
          <p:nvPr/>
        </p:nvGrpSpPr>
        <p:grpSpPr bwMode="auto">
          <a:xfrm>
            <a:off x="5456357" y="3261983"/>
            <a:ext cx="1619250" cy="1608138"/>
            <a:chOff x="664820" y="3952875"/>
            <a:chExt cx="2159430" cy="2145613"/>
          </a:xfrm>
          <a:solidFill>
            <a:srgbClr val="C00000"/>
          </a:solidFill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28" name="Rectangle 11"/>
            <p:cNvSpPr/>
            <p:nvPr/>
          </p:nvSpPr>
          <p:spPr>
            <a:xfrm>
              <a:off x="664820" y="3952875"/>
              <a:ext cx="2159430" cy="2145613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grpSp>
          <p:nvGrpSpPr>
            <p:cNvPr id="29" name="Group 40"/>
            <p:cNvGrpSpPr/>
            <p:nvPr/>
          </p:nvGrpSpPr>
          <p:grpSpPr>
            <a:xfrm>
              <a:off x="1435904" y="4587536"/>
              <a:ext cx="621351" cy="319072"/>
              <a:chOff x="7991476" y="3906838"/>
              <a:chExt cx="352425" cy="180975"/>
            </a:xfrm>
            <a:grpFill/>
          </p:grpSpPr>
          <p:sp>
            <p:nvSpPr>
              <p:cNvPr id="31" name="Freeform 48"/>
              <p:cNvSpPr>
                <a:spLocks noEditPoints="1"/>
              </p:cNvSpPr>
              <p:nvPr/>
            </p:nvSpPr>
            <p:spPr bwMode="auto">
              <a:xfrm>
                <a:off x="7991476" y="3906838"/>
                <a:ext cx="352425" cy="180975"/>
              </a:xfrm>
              <a:custGeom>
                <a:avLst/>
                <a:gdLst>
                  <a:gd name="T0" fmla="*/ 88 w 94"/>
                  <a:gd name="T1" fmla="*/ 0 h 48"/>
                  <a:gd name="T2" fmla="*/ 13 w 94"/>
                  <a:gd name="T3" fmla="*/ 0 h 48"/>
                  <a:gd name="T4" fmla="*/ 7 w 94"/>
                  <a:gd name="T5" fmla="*/ 5 h 48"/>
                  <a:gd name="T6" fmla="*/ 7 w 94"/>
                  <a:gd name="T7" fmla="*/ 15 h 48"/>
                  <a:gd name="T8" fmla="*/ 0 w 94"/>
                  <a:gd name="T9" fmla="*/ 15 h 48"/>
                  <a:gd name="T10" fmla="*/ 0 w 94"/>
                  <a:gd name="T11" fmla="*/ 33 h 48"/>
                  <a:gd name="T12" fmla="*/ 7 w 94"/>
                  <a:gd name="T13" fmla="*/ 33 h 48"/>
                  <a:gd name="T14" fmla="*/ 7 w 94"/>
                  <a:gd name="T15" fmla="*/ 43 h 48"/>
                  <a:gd name="T16" fmla="*/ 13 w 94"/>
                  <a:gd name="T17" fmla="*/ 48 h 48"/>
                  <a:gd name="T18" fmla="*/ 88 w 94"/>
                  <a:gd name="T19" fmla="*/ 48 h 48"/>
                  <a:gd name="T20" fmla="*/ 94 w 94"/>
                  <a:gd name="T21" fmla="*/ 43 h 48"/>
                  <a:gd name="T22" fmla="*/ 94 w 94"/>
                  <a:gd name="T23" fmla="*/ 5 h 48"/>
                  <a:gd name="T24" fmla="*/ 88 w 94"/>
                  <a:gd name="T25" fmla="*/ 0 h 48"/>
                  <a:gd name="T26" fmla="*/ 88 w 94"/>
                  <a:gd name="T27" fmla="*/ 42 h 48"/>
                  <a:gd name="T28" fmla="*/ 87 w 94"/>
                  <a:gd name="T29" fmla="*/ 43 h 48"/>
                  <a:gd name="T30" fmla="*/ 13 w 94"/>
                  <a:gd name="T31" fmla="*/ 43 h 48"/>
                  <a:gd name="T32" fmla="*/ 12 w 94"/>
                  <a:gd name="T33" fmla="*/ 42 h 48"/>
                  <a:gd name="T34" fmla="*/ 12 w 94"/>
                  <a:gd name="T35" fmla="*/ 5 h 48"/>
                  <a:gd name="T36" fmla="*/ 13 w 94"/>
                  <a:gd name="T37" fmla="*/ 4 h 48"/>
                  <a:gd name="T38" fmla="*/ 87 w 94"/>
                  <a:gd name="T39" fmla="*/ 4 h 48"/>
                  <a:gd name="T40" fmla="*/ 88 w 94"/>
                  <a:gd name="T41" fmla="*/ 5 h 48"/>
                  <a:gd name="T42" fmla="*/ 88 w 94"/>
                  <a:gd name="T43" fmla="*/ 4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4" h="48">
                    <a:moveTo>
                      <a:pt x="88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0" y="0"/>
                      <a:pt x="7" y="2"/>
                      <a:pt x="7" y="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7" y="46"/>
                      <a:pt x="10" y="48"/>
                      <a:pt x="13" y="48"/>
                    </a:cubicBezTo>
                    <a:cubicBezTo>
                      <a:pt x="88" y="48"/>
                      <a:pt x="88" y="48"/>
                      <a:pt x="88" y="48"/>
                    </a:cubicBezTo>
                    <a:cubicBezTo>
                      <a:pt x="91" y="48"/>
                      <a:pt x="94" y="46"/>
                      <a:pt x="94" y="43"/>
                    </a:cubicBezTo>
                    <a:cubicBezTo>
                      <a:pt x="94" y="5"/>
                      <a:pt x="94" y="5"/>
                      <a:pt x="94" y="5"/>
                    </a:cubicBezTo>
                    <a:cubicBezTo>
                      <a:pt x="94" y="2"/>
                      <a:pt x="91" y="0"/>
                      <a:pt x="88" y="0"/>
                    </a:cubicBezTo>
                    <a:close/>
                    <a:moveTo>
                      <a:pt x="88" y="42"/>
                    </a:moveTo>
                    <a:cubicBezTo>
                      <a:pt x="88" y="43"/>
                      <a:pt x="88" y="43"/>
                      <a:pt x="87" y="43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3" y="43"/>
                      <a:pt x="12" y="43"/>
                      <a:pt x="12" y="42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3" y="4"/>
                      <a:pt x="13" y="4"/>
                    </a:cubicBezTo>
                    <a:cubicBezTo>
                      <a:pt x="87" y="4"/>
                      <a:pt x="87" y="4"/>
                      <a:pt x="87" y="4"/>
                    </a:cubicBezTo>
                    <a:cubicBezTo>
                      <a:pt x="88" y="4"/>
                      <a:pt x="88" y="5"/>
                      <a:pt x="88" y="5"/>
                    </a:cubicBezTo>
                    <a:lnTo>
                      <a:pt x="88" y="42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32" name="Rectangle 49"/>
              <p:cNvSpPr>
                <a:spLocks noChangeArrowheads="1"/>
              </p:cNvSpPr>
              <p:nvPr/>
            </p:nvSpPr>
            <p:spPr bwMode="auto">
              <a:xfrm>
                <a:off x="8145463" y="3937001"/>
                <a:ext cx="71438" cy="117475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33" name="Rectangle 50"/>
              <p:cNvSpPr>
                <a:spLocks noChangeArrowheads="1"/>
              </p:cNvSpPr>
              <p:nvPr/>
            </p:nvSpPr>
            <p:spPr bwMode="auto">
              <a:xfrm>
                <a:off x="8231188" y="3937001"/>
                <a:ext cx="71438" cy="117475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</p:grpSp>
        <p:sp>
          <p:nvSpPr>
            <p:cNvPr id="30" name="Rectangle 59"/>
            <p:cNvSpPr>
              <a:spLocks noChangeArrowheads="1"/>
            </p:cNvSpPr>
            <p:nvPr/>
          </p:nvSpPr>
          <p:spPr bwMode="auto">
            <a:xfrm rot="19126254">
              <a:off x="706719" y="4434370"/>
              <a:ext cx="1894485" cy="944477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81597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1597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1597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1597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15975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altLang="ru-RU" sz="20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ЧАС </a:t>
              </a:r>
            </a:p>
            <a:p>
              <a:pPr algn="ctr" eaLnBrk="1" hangingPunct="1"/>
              <a:r>
                <a:rPr lang="ru-RU" altLang="ru-RU" sz="20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МАСТЕРА</a:t>
              </a:r>
              <a:endParaRPr lang="en-US" alt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5" name="Group 23"/>
          <p:cNvGrpSpPr>
            <a:grpSpLocks/>
          </p:cNvGrpSpPr>
          <p:nvPr/>
        </p:nvGrpSpPr>
        <p:grpSpPr bwMode="auto">
          <a:xfrm>
            <a:off x="6853356" y="3261983"/>
            <a:ext cx="1836738" cy="1608138"/>
            <a:chOff x="6853966" y="3952875"/>
            <a:chExt cx="2448573" cy="2145613"/>
          </a:xfrm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6" name="Rectangle 14"/>
            <p:cNvSpPr/>
            <p:nvPr/>
          </p:nvSpPr>
          <p:spPr>
            <a:xfrm>
              <a:off x="7143901" y="3952875"/>
              <a:ext cx="2158638" cy="2145613"/>
            </a:xfrm>
            <a:prstGeom prst="rect">
              <a:avLst/>
            </a:prstGeom>
            <a:solidFill>
              <a:srgbClr val="F39C1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sp>
          <p:nvSpPr>
            <p:cNvPr id="17" name="Isosceles Triangle 27"/>
            <p:cNvSpPr/>
            <p:nvPr/>
          </p:nvSpPr>
          <p:spPr>
            <a:xfrm rot="16200000">
              <a:off x="6804068" y="4877540"/>
              <a:ext cx="396080" cy="296284"/>
            </a:xfrm>
            <a:prstGeom prst="triangle">
              <a:avLst/>
            </a:prstGeom>
            <a:solidFill>
              <a:srgbClr val="F39C1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</p:grpSp>
      <p:sp>
        <p:nvSpPr>
          <p:cNvPr id="34" name="Rectangle 66"/>
          <p:cNvSpPr>
            <a:spLocks noChangeArrowheads="1"/>
          </p:cNvSpPr>
          <p:nvPr/>
        </p:nvSpPr>
        <p:spPr bwMode="auto">
          <a:xfrm rot="3266278">
            <a:off x="7122383" y="3627804"/>
            <a:ext cx="1552028" cy="83099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ФЕСТИВАЛЬ </a:t>
            </a:r>
          </a:p>
          <a:p>
            <a:pPr algn="ctr"/>
            <a:r>
              <a:rPr lang="ru-RU" alt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ОТКРЫТЫХ</a:t>
            </a:r>
            <a:endParaRPr lang="en-US" altLang="ru-RU" sz="16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УРОКОВ</a:t>
            </a:r>
            <a:endParaRPr lang="en-US" altLang="ru-RU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2" descr="http://www.beluo.ru/images/stories/565/2jmnEePsT9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35" y="768892"/>
            <a:ext cx="3060562" cy="203957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http://www.beluo.ru/images/stories/565/6O1EpvR1N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482" y="1592067"/>
            <a:ext cx="3144702" cy="209565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://www.beluo.ru/images/stories/565/1YOSDBiAfk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35" y="3167070"/>
            <a:ext cx="3060562" cy="203957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5419745" y="5111846"/>
            <a:ext cx="3270349" cy="107721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ru-RU" sz="1600" b="1" cap="all" dirty="0">
                <a:solidFill>
                  <a:srgbClr val="363434"/>
                </a:solidFill>
                <a:latin typeface="Tahoma" panose="020B0604030504040204" pitchFamily="34" charset="0"/>
              </a:rPr>
              <a:t>КВЕСТ В РАМКАХ ГОРОДСКОЙ ДЕКАДЫ МОЛОДЫХ ПЕДАГОГОВ «ПЕДАГОГИЧЕСКАЯ ВЕСНА»</a:t>
            </a:r>
            <a:endParaRPr lang="ru-RU" sz="1600" dirty="0"/>
          </a:p>
        </p:txBody>
      </p:sp>
      <p:pic>
        <p:nvPicPr>
          <p:cNvPr id="5122" name="Picture 2" descr="http://www.beluo.ru/images/stories/571/IMG_228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784" y="4214482"/>
            <a:ext cx="3146400" cy="23598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92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910687" y="992379"/>
            <a:ext cx="5071278" cy="1150329"/>
          </a:xfrm>
          <a:prstGeom prst="roundRect">
            <a:avLst>
              <a:gd name="adj" fmla="val 50000"/>
            </a:avLst>
          </a:prstGeom>
          <a:solidFill>
            <a:srgbClr val="C03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ОТКРЫТИЕ НОМИНАЦИИ «МОЛОДОЙ УПРАВЛЕНЕЦ» В РАМКАХ КОНКУРСА ПРОФЕССИОНАЛЬНОГО МАСТЕРСТВА «УЧИТЕЛЬ ГОДА»</a:t>
            </a:r>
            <a:endParaRPr lang="en-US" sz="1600" b="1" dirty="0">
              <a:solidFill>
                <a:schemeClr val="tx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910687" y="2123384"/>
            <a:ext cx="5071278" cy="1150329"/>
          </a:xfrm>
          <a:prstGeom prst="roundRect">
            <a:avLst>
              <a:gd name="adj" fmla="val 50000"/>
            </a:avLst>
          </a:prstGeom>
          <a:solidFill>
            <a:srgbClr val="F39C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ОТКРЫТИЕ ШКОЛЫ МОЛОДОГО УПРАВЛЕНЦА</a:t>
            </a:r>
            <a:endParaRPr lang="en-US" sz="2000" b="1" dirty="0">
              <a:solidFill>
                <a:schemeClr val="tx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42159" y="3257328"/>
            <a:ext cx="5071278" cy="1150329"/>
          </a:xfrm>
          <a:prstGeom prst="roundRect">
            <a:avLst>
              <a:gd name="adj" fmla="val 50000"/>
            </a:avLst>
          </a:prstGeom>
          <a:solidFill>
            <a:srgbClr val="94B6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ОТКРЫТИЕ СЕКЦИЙ МОЛОДЫХ ВОСПИТАТЕЛЕЙ И ПЕДАГОГОВ ДОПОЛНИТЕЛЬНОГО ОБРАЗОВАНИЯ В РАМКАХ ГСМП</a:t>
            </a:r>
            <a:endParaRPr lang="en-US" sz="1600" b="1" dirty="0">
              <a:solidFill>
                <a:schemeClr val="tx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42159" y="4398336"/>
            <a:ext cx="5071278" cy="1150329"/>
          </a:xfrm>
          <a:prstGeom prst="roundRect">
            <a:avLst>
              <a:gd name="adj" fmla="val 50000"/>
            </a:avLst>
          </a:prstGeom>
          <a:solidFill>
            <a:srgbClr val="29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РАСШИРЕНИЕ ВАРИАТИВНОСТИ ФОРМ РАБОТЫ С МОЛОДЫМИ ПЕДАГОГАМИ (ИСПОЛЬЗОВАНИЕ СЕТЕВЫХ РЕСУРСОВ, РАБОТА С КОМАНДАМИ И Т.Д.)</a:t>
            </a:r>
            <a:endParaRPr lang="en-US" sz="1600" b="1" dirty="0">
              <a:solidFill>
                <a:schemeClr val="tx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4" name="Group 53"/>
          <p:cNvGrpSpPr>
            <a:grpSpLocks/>
          </p:cNvGrpSpPr>
          <p:nvPr/>
        </p:nvGrpSpPr>
        <p:grpSpPr bwMode="auto">
          <a:xfrm>
            <a:off x="7549853" y="3539448"/>
            <a:ext cx="798512" cy="883788"/>
            <a:chOff x="9674712" y="4048047"/>
            <a:chExt cx="1065488" cy="1065488"/>
          </a:xfrm>
        </p:grpSpPr>
        <p:sp>
          <p:nvSpPr>
            <p:cNvPr id="11" name="Rounded Rectangle 10"/>
            <p:cNvSpPr/>
            <p:nvPr/>
          </p:nvSpPr>
          <p:spPr>
            <a:xfrm>
              <a:off x="9674712" y="4048047"/>
              <a:ext cx="1065488" cy="1065488"/>
            </a:xfrm>
            <a:prstGeom prst="roundRect">
              <a:avLst>
                <a:gd name="adj" fmla="val 50000"/>
              </a:avLst>
            </a:prstGeom>
            <a:solidFill>
              <a:srgbClr val="94B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9898891" y="4259459"/>
              <a:ext cx="617130" cy="554601"/>
              <a:chOff x="5583238" y="3892551"/>
              <a:chExt cx="360363" cy="323850"/>
            </a:xfrm>
            <a:solidFill>
              <a:schemeClr val="bg1"/>
            </a:solidFill>
          </p:grpSpPr>
          <p:sp>
            <p:nvSpPr>
              <p:cNvPr id="15" name="Freeform 5"/>
              <p:cNvSpPr>
                <a:spLocks/>
              </p:cNvSpPr>
              <p:nvPr/>
            </p:nvSpPr>
            <p:spPr bwMode="auto">
              <a:xfrm>
                <a:off x="5811838" y="3892551"/>
                <a:ext cx="131763" cy="323850"/>
              </a:xfrm>
              <a:custGeom>
                <a:avLst/>
                <a:gdLst>
                  <a:gd name="T0" fmla="*/ 17 w 83"/>
                  <a:gd name="T1" fmla="*/ 57 h 204"/>
                  <a:gd name="T2" fmla="*/ 0 w 83"/>
                  <a:gd name="T3" fmla="*/ 57 h 204"/>
                  <a:gd name="T4" fmla="*/ 43 w 83"/>
                  <a:gd name="T5" fmla="*/ 0 h 204"/>
                  <a:gd name="T6" fmla="*/ 83 w 83"/>
                  <a:gd name="T7" fmla="*/ 57 h 204"/>
                  <a:gd name="T8" fmla="*/ 67 w 83"/>
                  <a:gd name="T9" fmla="*/ 57 h 204"/>
                  <a:gd name="T10" fmla="*/ 67 w 83"/>
                  <a:gd name="T11" fmla="*/ 204 h 204"/>
                  <a:gd name="T12" fmla="*/ 17 w 83"/>
                  <a:gd name="T13" fmla="*/ 204 h 204"/>
                  <a:gd name="T14" fmla="*/ 17 w 83"/>
                  <a:gd name="T15" fmla="*/ 57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" h="204">
                    <a:moveTo>
                      <a:pt x="17" y="57"/>
                    </a:moveTo>
                    <a:lnTo>
                      <a:pt x="0" y="57"/>
                    </a:lnTo>
                    <a:lnTo>
                      <a:pt x="43" y="0"/>
                    </a:lnTo>
                    <a:lnTo>
                      <a:pt x="83" y="57"/>
                    </a:lnTo>
                    <a:lnTo>
                      <a:pt x="67" y="57"/>
                    </a:lnTo>
                    <a:lnTo>
                      <a:pt x="67" y="204"/>
                    </a:lnTo>
                    <a:lnTo>
                      <a:pt x="17" y="204"/>
                    </a:lnTo>
                    <a:lnTo>
                      <a:pt x="17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16" name="Freeform 6"/>
              <p:cNvSpPr>
                <a:spLocks/>
              </p:cNvSpPr>
              <p:nvPr/>
            </p:nvSpPr>
            <p:spPr bwMode="auto">
              <a:xfrm>
                <a:off x="5695951" y="3978276"/>
                <a:ext cx="131763" cy="238125"/>
              </a:xfrm>
              <a:custGeom>
                <a:avLst/>
                <a:gdLst>
                  <a:gd name="T0" fmla="*/ 66 w 83"/>
                  <a:gd name="T1" fmla="*/ 150 h 150"/>
                  <a:gd name="T2" fmla="*/ 19 w 83"/>
                  <a:gd name="T3" fmla="*/ 150 h 150"/>
                  <a:gd name="T4" fmla="*/ 19 w 83"/>
                  <a:gd name="T5" fmla="*/ 60 h 150"/>
                  <a:gd name="T6" fmla="*/ 0 w 83"/>
                  <a:gd name="T7" fmla="*/ 60 h 150"/>
                  <a:gd name="T8" fmla="*/ 43 w 83"/>
                  <a:gd name="T9" fmla="*/ 0 h 150"/>
                  <a:gd name="T10" fmla="*/ 83 w 83"/>
                  <a:gd name="T11" fmla="*/ 60 h 150"/>
                  <a:gd name="T12" fmla="*/ 66 w 83"/>
                  <a:gd name="T13" fmla="*/ 60 h 150"/>
                  <a:gd name="T14" fmla="*/ 66 w 83"/>
                  <a:gd name="T15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" h="150">
                    <a:moveTo>
                      <a:pt x="66" y="150"/>
                    </a:moveTo>
                    <a:lnTo>
                      <a:pt x="19" y="150"/>
                    </a:lnTo>
                    <a:lnTo>
                      <a:pt x="19" y="60"/>
                    </a:lnTo>
                    <a:lnTo>
                      <a:pt x="0" y="60"/>
                    </a:lnTo>
                    <a:lnTo>
                      <a:pt x="43" y="0"/>
                    </a:lnTo>
                    <a:lnTo>
                      <a:pt x="83" y="60"/>
                    </a:lnTo>
                    <a:lnTo>
                      <a:pt x="66" y="60"/>
                    </a:lnTo>
                    <a:lnTo>
                      <a:pt x="66" y="1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17" name="Freeform 7"/>
              <p:cNvSpPr>
                <a:spLocks/>
              </p:cNvSpPr>
              <p:nvPr/>
            </p:nvSpPr>
            <p:spPr bwMode="auto">
              <a:xfrm>
                <a:off x="5583238" y="4068763"/>
                <a:ext cx="131763" cy="147638"/>
              </a:xfrm>
              <a:custGeom>
                <a:avLst/>
                <a:gdLst>
                  <a:gd name="T0" fmla="*/ 17 w 83"/>
                  <a:gd name="T1" fmla="*/ 57 h 93"/>
                  <a:gd name="T2" fmla="*/ 0 w 83"/>
                  <a:gd name="T3" fmla="*/ 57 h 93"/>
                  <a:gd name="T4" fmla="*/ 43 w 83"/>
                  <a:gd name="T5" fmla="*/ 0 h 93"/>
                  <a:gd name="T6" fmla="*/ 83 w 83"/>
                  <a:gd name="T7" fmla="*/ 57 h 93"/>
                  <a:gd name="T8" fmla="*/ 66 w 83"/>
                  <a:gd name="T9" fmla="*/ 57 h 93"/>
                  <a:gd name="T10" fmla="*/ 66 w 83"/>
                  <a:gd name="T11" fmla="*/ 93 h 93"/>
                  <a:gd name="T12" fmla="*/ 17 w 83"/>
                  <a:gd name="T13" fmla="*/ 93 h 93"/>
                  <a:gd name="T14" fmla="*/ 17 w 83"/>
                  <a:gd name="T15" fmla="*/ 57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" h="93">
                    <a:moveTo>
                      <a:pt x="17" y="57"/>
                    </a:moveTo>
                    <a:lnTo>
                      <a:pt x="0" y="57"/>
                    </a:lnTo>
                    <a:lnTo>
                      <a:pt x="43" y="0"/>
                    </a:lnTo>
                    <a:lnTo>
                      <a:pt x="83" y="57"/>
                    </a:lnTo>
                    <a:lnTo>
                      <a:pt x="66" y="57"/>
                    </a:lnTo>
                    <a:lnTo>
                      <a:pt x="66" y="93"/>
                    </a:lnTo>
                    <a:lnTo>
                      <a:pt x="17" y="93"/>
                    </a:lnTo>
                    <a:lnTo>
                      <a:pt x="17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</p:grp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79162" y="4152361"/>
            <a:ext cx="800100" cy="883788"/>
            <a:chOff x="1397296" y="5235036"/>
            <a:chExt cx="1065488" cy="1065488"/>
          </a:xfrm>
        </p:grpSpPr>
        <p:sp>
          <p:nvSpPr>
            <p:cNvPr id="13" name="Rounded Rectangle 12"/>
            <p:cNvSpPr/>
            <p:nvPr/>
          </p:nvSpPr>
          <p:spPr>
            <a:xfrm>
              <a:off x="1397296" y="5235036"/>
              <a:ext cx="1065488" cy="1065488"/>
            </a:xfrm>
            <a:prstGeom prst="roundRect">
              <a:avLst>
                <a:gd name="adj" fmla="val 50000"/>
              </a:avLst>
            </a:prstGeom>
            <a:solidFill>
              <a:srgbClr val="298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725241" y="5527847"/>
              <a:ext cx="409599" cy="479866"/>
              <a:chOff x="6492876" y="4329113"/>
              <a:chExt cx="379413" cy="444501"/>
            </a:xfrm>
            <a:solidFill>
              <a:schemeClr val="bg1"/>
            </a:solidFill>
          </p:grpSpPr>
          <p:sp>
            <p:nvSpPr>
              <p:cNvPr id="19" name="Freeform 13"/>
              <p:cNvSpPr>
                <a:spLocks/>
              </p:cNvSpPr>
              <p:nvPr/>
            </p:nvSpPr>
            <p:spPr bwMode="auto">
              <a:xfrm>
                <a:off x="6630988" y="4329113"/>
                <a:ext cx="7938" cy="38100"/>
              </a:xfrm>
              <a:custGeom>
                <a:avLst/>
                <a:gdLst>
                  <a:gd name="T0" fmla="*/ 2 w 2"/>
                  <a:gd name="T1" fmla="*/ 10 h 10"/>
                  <a:gd name="T2" fmla="*/ 2 w 2"/>
                  <a:gd name="T3" fmla="*/ 0 h 10"/>
                  <a:gd name="T4" fmla="*/ 0 w 2"/>
                  <a:gd name="T5" fmla="*/ 2 h 10"/>
                  <a:gd name="T6" fmla="*/ 0 w 2"/>
                  <a:gd name="T7" fmla="*/ 8 h 10"/>
                  <a:gd name="T8" fmla="*/ 2 w 2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0">
                    <a:moveTo>
                      <a:pt x="2" y="1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1" y="10"/>
                      <a:pt x="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20" name="Freeform 14"/>
              <p:cNvSpPr>
                <a:spLocks/>
              </p:cNvSpPr>
              <p:nvPr/>
            </p:nvSpPr>
            <p:spPr bwMode="auto">
              <a:xfrm>
                <a:off x="6707188" y="4329113"/>
                <a:ext cx="3175" cy="38100"/>
              </a:xfrm>
              <a:custGeom>
                <a:avLst/>
                <a:gdLst>
                  <a:gd name="T0" fmla="*/ 1 w 1"/>
                  <a:gd name="T1" fmla="*/ 8 h 10"/>
                  <a:gd name="T2" fmla="*/ 1 w 1"/>
                  <a:gd name="T3" fmla="*/ 2 h 10"/>
                  <a:gd name="T4" fmla="*/ 0 w 1"/>
                  <a:gd name="T5" fmla="*/ 0 h 10"/>
                  <a:gd name="T6" fmla="*/ 0 w 1"/>
                  <a:gd name="T7" fmla="*/ 10 h 10"/>
                  <a:gd name="T8" fmla="*/ 1 w 1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0">
                    <a:moveTo>
                      <a:pt x="1" y="8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1" y="9"/>
                      <a:pt x="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21" name="Rectangle 15"/>
              <p:cNvSpPr>
                <a:spLocks noChangeArrowheads="1"/>
              </p:cNvSpPr>
              <p:nvPr/>
            </p:nvSpPr>
            <p:spPr bwMode="auto">
              <a:xfrm>
                <a:off x="6696076" y="4329113"/>
                <a:ext cx="6350" cy="412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22" name="Rectangle 16"/>
              <p:cNvSpPr>
                <a:spLocks noChangeArrowheads="1"/>
              </p:cNvSpPr>
              <p:nvPr/>
            </p:nvSpPr>
            <p:spPr bwMode="auto">
              <a:xfrm>
                <a:off x="6683376" y="4329113"/>
                <a:ext cx="7938" cy="412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23" name="Rectangle 17"/>
              <p:cNvSpPr>
                <a:spLocks noChangeArrowheads="1"/>
              </p:cNvSpPr>
              <p:nvPr/>
            </p:nvSpPr>
            <p:spPr bwMode="auto">
              <a:xfrm>
                <a:off x="6672263" y="4329113"/>
                <a:ext cx="7938" cy="412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24" name="Freeform 18"/>
              <p:cNvSpPr>
                <a:spLocks/>
              </p:cNvSpPr>
              <p:nvPr/>
            </p:nvSpPr>
            <p:spPr bwMode="auto">
              <a:xfrm>
                <a:off x="6665913" y="4329113"/>
                <a:ext cx="3175" cy="41275"/>
              </a:xfrm>
              <a:custGeom>
                <a:avLst/>
                <a:gdLst>
                  <a:gd name="T0" fmla="*/ 2 w 2"/>
                  <a:gd name="T1" fmla="*/ 0 h 26"/>
                  <a:gd name="T2" fmla="*/ 0 w 2"/>
                  <a:gd name="T3" fmla="*/ 0 h 26"/>
                  <a:gd name="T4" fmla="*/ 0 w 2"/>
                  <a:gd name="T5" fmla="*/ 24 h 26"/>
                  <a:gd name="T6" fmla="*/ 2 w 2"/>
                  <a:gd name="T7" fmla="*/ 26 h 26"/>
                  <a:gd name="T8" fmla="*/ 2 w 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6">
                    <a:moveTo>
                      <a:pt x="2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2" y="26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25" name="Rectangle 19"/>
              <p:cNvSpPr>
                <a:spLocks noChangeArrowheads="1"/>
              </p:cNvSpPr>
              <p:nvPr/>
            </p:nvSpPr>
            <p:spPr bwMode="auto">
              <a:xfrm>
                <a:off x="6653213" y="4329113"/>
                <a:ext cx="4763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26" name="Rectangle 20"/>
              <p:cNvSpPr>
                <a:spLocks noChangeArrowheads="1"/>
              </p:cNvSpPr>
              <p:nvPr/>
            </p:nvSpPr>
            <p:spPr bwMode="auto">
              <a:xfrm>
                <a:off x="6642101" y="4329113"/>
                <a:ext cx="7938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27" name="Rectangle 21"/>
              <p:cNvSpPr>
                <a:spLocks noChangeArrowheads="1"/>
              </p:cNvSpPr>
              <p:nvPr/>
            </p:nvSpPr>
            <p:spPr bwMode="auto">
              <a:xfrm>
                <a:off x="6677026" y="4433888"/>
                <a:ext cx="11113" cy="539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28" name="Freeform 22"/>
              <p:cNvSpPr>
                <a:spLocks/>
              </p:cNvSpPr>
              <p:nvPr/>
            </p:nvSpPr>
            <p:spPr bwMode="auto">
              <a:xfrm>
                <a:off x="6751638" y="4479926"/>
                <a:ext cx="44450" cy="41275"/>
              </a:xfrm>
              <a:custGeom>
                <a:avLst/>
                <a:gdLst>
                  <a:gd name="T0" fmla="*/ 28 w 28"/>
                  <a:gd name="T1" fmla="*/ 5 h 26"/>
                  <a:gd name="T2" fmla="*/ 24 w 28"/>
                  <a:gd name="T3" fmla="*/ 0 h 26"/>
                  <a:gd name="T4" fmla="*/ 0 w 28"/>
                  <a:gd name="T5" fmla="*/ 21 h 26"/>
                  <a:gd name="T6" fmla="*/ 5 w 28"/>
                  <a:gd name="T7" fmla="*/ 26 h 26"/>
                  <a:gd name="T8" fmla="*/ 28 w 28"/>
                  <a:gd name="T9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6">
                    <a:moveTo>
                      <a:pt x="28" y="5"/>
                    </a:moveTo>
                    <a:lnTo>
                      <a:pt x="24" y="0"/>
                    </a:lnTo>
                    <a:lnTo>
                      <a:pt x="0" y="21"/>
                    </a:lnTo>
                    <a:lnTo>
                      <a:pt x="5" y="26"/>
                    </a:lnTo>
                    <a:lnTo>
                      <a:pt x="28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29" name="Freeform 23"/>
              <p:cNvSpPr>
                <a:spLocks/>
              </p:cNvSpPr>
              <p:nvPr/>
            </p:nvSpPr>
            <p:spPr bwMode="auto">
              <a:xfrm>
                <a:off x="6575426" y="4476751"/>
                <a:ext cx="44450" cy="41275"/>
              </a:xfrm>
              <a:custGeom>
                <a:avLst/>
                <a:gdLst>
                  <a:gd name="T0" fmla="*/ 28 w 28"/>
                  <a:gd name="T1" fmla="*/ 21 h 26"/>
                  <a:gd name="T2" fmla="*/ 5 w 28"/>
                  <a:gd name="T3" fmla="*/ 0 h 26"/>
                  <a:gd name="T4" fmla="*/ 0 w 28"/>
                  <a:gd name="T5" fmla="*/ 4 h 26"/>
                  <a:gd name="T6" fmla="*/ 23 w 28"/>
                  <a:gd name="T7" fmla="*/ 26 h 26"/>
                  <a:gd name="T8" fmla="*/ 28 w 28"/>
                  <a:gd name="T9" fmla="*/ 2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6">
                    <a:moveTo>
                      <a:pt x="28" y="21"/>
                    </a:moveTo>
                    <a:lnTo>
                      <a:pt x="5" y="0"/>
                    </a:lnTo>
                    <a:lnTo>
                      <a:pt x="0" y="4"/>
                    </a:lnTo>
                    <a:lnTo>
                      <a:pt x="23" y="26"/>
                    </a:lnTo>
                    <a:lnTo>
                      <a:pt x="2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30" name="Rectangle 24"/>
              <p:cNvSpPr>
                <a:spLocks noChangeArrowheads="1"/>
              </p:cNvSpPr>
              <p:nvPr/>
            </p:nvSpPr>
            <p:spPr bwMode="auto">
              <a:xfrm>
                <a:off x="6778626" y="4578351"/>
                <a:ext cx="52388" cy="111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31" name="Rectangle 25"/>
              <p:cNvSpPr>
                <a:spLocks noChangeArrowheads="1"/>
              </p:cNvSpPr>
              <p:nvPr/>
            </p:nvSpPr>
            <p:spPr bwMode="auto">
              <a:xfrm>
                <a:off x="6537326" y="4578351"/>
                <a:ext cx="49213" cy="111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32" name="Freeform 26"/>
              <p:cNvSpPr>
                <a:spLocks noEditPoints="1"/>
              </p:cNvSpPr>
              <p:nvPr/>
            </p:nvSpPr>
            <p:spPr bwMode="auto">
              <a:xfrm>
                <a:off x="6657976" y="4529138"/>
                <a:ext cx="49213" cy="90488"/>
              </a:xfrm>
              <a:custGeom>
                <a:avLst/>
                <a:gdLst>
                  <a:gd name="T0" fmla="*/ 9 w 13"/>
                  <a:gd name="T1" fmla="*/ 11 h 24"/>
                  <a:gd name="T2" fmla="*/ 6 w 13"/>
                  <a:gd name="T3" fmla="*/ 0 h 24"/>
                  <a:gd name="T4" fmla="*/ 4 w 13"/>
                  <a:gd name="T5" fmla="*/ 12 h 24"/>
                  <a:gd name="T6" fmla="*/ 0 w 13"/>
                  <a:gd name="T7" fmla="*/ 18 h 24"/>
                  <a:gd name="T8" fmla="*/ 7 w 13"/>
                  <a:gd name="T9" fmla="*/ 24 h 24"/>
                  <a:gd name="T10" fmla="*/ 13 w 13"/>
                  <a:gd name="T11" fmla="*/ 17 h 24"/>
                  <a:gd name="T12" fmla="*/ 9 w 13"/>
                  <a:gd name="T13" fmla="*/ 11 h 24"/>
                  <a:gd name="T14" fmla="*/ 7 w 13"/>
                  <a:gd name="T15" fmla="*/ 21 h 24"/>
                  <a:gd name="T16" fmla="*/ 3 w 13"/>
                  <a:gd name="T17" fmla="*/ 17 h 24"/>
                  <a:gd name="T18" fmla="*/ 7 w 13"/>
                  <a:gd name="T19" fmla="*/ 14 h 24"/>
                  <a:gd name="T20" fmla="*/ 10 w 13"/>
                  <a:gd name="T21" fmla="*/ 17 h 24"/>
                  <a:gd name="T22" fmla="*/ 7 w 13"/>
                  <a:gd name="T23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24">
                    <a:moveTo>
                      <a:pt x="9" y="11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2" y="13"/>
                      <a:pt x="0" y="15"/>
                      <a:pt x="0" y="18"/>
                    </a:cubicBezTo>
                    <a:cubicBezTo>
                      <a:pt x="0" y="21"/>
                      <a:pt x="3" y="24"/>
                      <a:pt x="7" y="24"/>
                    </a:cubicBezTo>
                    <a:cubicBezTo>
                      <a:pt x="10" y="24"/>
                      <a:pt x="13" y="21"/>
                      <a:pt x="13" y="17"/>
                    </a:cubicBezTo>
                    <a:cubicBezTo>
                      <a:pt x="13" y="15"/>
                      <a:pt x="12" y="12"/>
                      <a:pt x="9" y="11"/>
                    </a:cubicBezTo>
                    <a:close/>
                    <a:moveTo>
                      <a:pt x="7" y="21"/>
                    </a:moveTo>
                    <a:cubicBezTo>
                      <a:pt x="5" y="21"/>
                      <a:pt x="3" y="19"/>
                      <a:pt x="3" y="17"/>
                    </a:cubicBezTo>
                    <a:cubicBezTo>
                      <a:pt x="3" y="15"/>
                      <a:pt x="5" y="14"/>
                      <a:pt x="7" y="14"/>
                    </a:cubicBezTo>
                    <a:cubicBezTo>
                      <a:pt x="9" y="14"/>
                      <a:pt x="10" y="15"/>
                      <a:pt x="10" y="17"/>
                    </a:cubicBezTo>
                    <a:cubicBezTo>
                      <a:pt x="10" y="19"/>
                      <a:pt x="9" y="21"/>
                      <a:pt x="7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33" name="Freeform 27"/>
              <p:cNvSpPr>
                <a:spLocks/>
              </p:cNvSpPr>
              <p:nvPr/>
            </p:nvSpPr>
            <p:spPr bwMode="auto">
              <a:xfrm>
                <a:off x="6743701" y="4645026"/>
                <a:ext cx="46038" cy="46038"/>
              </a:xfrm>
              <a:custGeom>
                <a:avLst/>
                <a:gdLst>
                  <a:gd name="T0" fmla="*/ 0 w 29"/>
                  <a:gd name="T1" fmla="*/ 5 h 29"/>
                  <a:gd name="T2" fmla="*/ 24 w 29"/>
                  <a:gd name="T3" fmla="*/ 29 h 29"/>
                  <a:gd name="T4" fmla="*/ 29 w 29"/>
                  <a:gd name="T5" fmla="*/ 24 h 29"/>
                  <a:gd name="T6" fmla="*/ 5 w 29"/>
                  <a:gd name="T7" fmla="*/ 0 h 29"/>
                  <a:gd name="T8" fmla="*/ 0 w 29"/>
                  <a:gd name="T9" fmla="*/ 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9">
                    <a:moveTo>
                      <a:pt x="0" y="5"/>
                    </a:moveTo>
                    <a:lnTo>
                      <a:pt x="24" y="29"/>
                    </a:lnTo>
                    <a:lnTo>
                      <a:pt x="29" y="24"/>
                    </a:lnTo>
                    <a:lnTo>
                      <a:pt x="5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34" name="Freeform 28"/>
              <p:cNvSpPr>
                <a:spLocks/>
              </p:cNvSpPr>
              <p:nvPr/>
            </p:nvSpPr>
            <p:spPr bwMode="auto">
              <a:xfrm>
                <a:off x="6578601" y="4649788"/>
                <a:ext cx="46038" cy="44450"/>
              </a:xfrm>
              <a:custGeom>
                <a:avLst/>
                <a:gdLst>
                  <a:gd name="T0" fmla="*/ 0 w 29"/>
                  <a:gd name="T1" fmla="*/ 23 h 28"/>
                  <a:gd name="T2" fmla="*/ 5 w 29"/>
                  <a:gd name="T3" fmla="*/ 28 h 28"/>
                  <a:gd name="T4" fmla="*/ 29 w 29"/>
                  <a:gd name="T5" fmla="*/ 4 h 28"/>
                  <a:gd name="T6" fmla="*/ 24 w 29"/>
                  <a:gd name="T7" fmla="*/ 0 h 28"/>
                  <a:gd name="T8" fmla="*/ 0 w 29"/>
                  <a:gd name="T9" fmla="*/ 2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0" y="23"/>
                    </a:moveTo>
                    <a:lnTo>
                      <a:pt x="5" y="28"/>
                    </a:lnTo>
                    <a:lnTo>
                      <a:pt x="29" y="4"/>
                    </a:lnTo>
                    <a:lnTo>
                      <a:pt x="24" y="0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35" name="Rectangle 29"/>
              <p:cNvSpPr>
                <a:spLocks noChangeArrowheads="1"/>
              </p:cNvSpPr>
              <p:nvPr/>
            </p:nvSpPr>
            <p:spPr bwMode="auto">
              <a:xfrm>
                <a:off x="6677026" y="4679951"/>
                <a:ext cx="11113" cy="492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36" name="Freeform 30"/>
              <p:cNvSpPr>
                <a:spLocks noEditPoints="1"/>
              </p:cNvSpPr>
              <p:nvPr/>
            </p:nvSpPr>
            <p:spPr bwMode="auto">
              <a:xfrm>
                <a:off x="6492876" y="4378326"/>
                <a:ext cx="379413" cy="395288"/>
              </a:xfrm>
              <a:custGeom>
                <a:avLst/>
                <a:gdLst>
                  <a:gd name="T0" fmla="*/ 51 w 101"/>
                  <a:gd name="T1" fmla="*/ 4 h 105"/>
                  <a:gd name="T2" fmla="*/ 51 w 101"/>
                  <a:gd name="T3" fmla="*/ 0 h 105"/>
                  <a:gd name="T4" fmla="*/ 45 w 101"/>
                  <a:gd name="T5" fmla="*/ 0 h 105"/>
                  <a:gd name="T6" fmla="*/ 45 w 101"/>
                  <a:gd name="T7" fmla="*/ 4 h 105"/>
                  <a:gd name="T8" fmla="*/ 0 w 101"/>
                  <a:gd name="T9" fmla="*/ 54 h 105"/>
                  <a:gd name="T10" fmla="*/ 50 w 101"/>
                  <a:gd name="T11" fmla="*/ 105 h 105"/>
                  <a:gd name="T12" fmla="*/ 101 w 101"/>
                  <a:gd name="T13" fmla="*/ 54 h 105"/>
                  <a:gd name="T14" fmla="*/ 51 w 101"/>
                  <a:gd name="T15" fmla="*/ 4 h 105"/>
                  <a:gd name="T16" fmla="*/ 50 w 101"/>
                  <a:gd name="T17" fmla="*/ 97 h 105"/>
                  <a:gd name="T18" fmla="*/ 8 w 101"/>
                  <a:gd name="T19" fmla="*/ 54 h 105"/>
                  <a:gd name="T20" fmla="*/ 51 w 101"/>
                  <a:gd name="T21" fmla="*/ 12 h 105"/>
                  <a:gd name="T22" fmla="*/ 93 w 101"/>
                  <a:gd name="T23" fmla="*/ 54 h 105"/>
                  <a:gd name="T24" fmla="*/ 50 w 101"/>
                  <a:gd name="T25" fmla="*/ 97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1" h="105">
                    <a:moveTo>
                      <a:pt x="51" y="4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0" y="7"/>
                      <a:pt x="0" y="28"/>
                      <a:pt x="0" y="54"/>
                    </a:cubicBezTo>
                    <a:cubicBezTo>
                      <a:pt x="0" y="82"/>
                      <a:pt x="23" y="105"/>
                      <a:pt x="50" y="105"/>
                    </a:cubicBezTo>
                    <a:cubicBezTo>
                      <a:pt x="78" y="105"/>
                      <a:pt x="101" y="82"/>
                      <a:pt x="101" y="54"/>
                    </a:cubicBezTo>
                    <a:cubicBezTo>
                      <a:pt x="101" y="27"/>
                      <a:pt x="78" y="4"/>
                      <a:pt x="51" y="4"/>
                    </a:cubicBezTo>
                    <a:close/>
                    <a:moveTo>
                      <a:pt x="50" y="97"/>
                    </a:moveTo>
                    <a:cubicBezTo>
                      <a:pt x="27" y="97"/>
                      <a:pt x="8" y="78"/>
                      <a:pt x="8" y="54"/>
                    </a:cubicBezTo>
                    <a:cubicBezTo>
                      <a:pt x="8" y="31"/>
                      <a:pt x="27" y="12"/>
                      <a:pt x="51" y="12"/>
                    </a:cubicBezTo>
                    <a:cubicBezTo>
                      <a:pt x="74" y="12"/>
                      <a:pt x="93" y="31"/>
                      <a:pt x="93" y="54"/>
                    </a:cubicBezTo>
                    <a:cubicBezTo>
                      <a:pt x="93" y="78"/>
                      <a:pt x="74" y="97"/>
                      <a:pt x="50" y="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</p:grp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913810" y="2422993"/>
            <a:ext cx="800100" cy="882034"/>
            <a:chOff x="1397296" y="2893572"/>
            <a:chExt cx="1065488" cy="1065488"/>
          </a:xfrm>
        </p:grpSpPr>
        <p:sp>
          <p:nvSpPr>
            <p:cNvPr id="12" name="Rounded Rectangle 11"/>
            <p:cNvSpPr/>
            <p:nvPr/>
          </p:nvSpPr>
          <p:spPr>
            <a:xfrm>
              <a:off x="1397296" y="2893572"/>
              <a:ext cx="1065488" cy="1065488"/>
            </a:xfrm>
            <a:prstGeom prst="roundRect">
              <a:avLst>
                <a:gd name="adj" fmla="val 50000"/>
              </a:avLst>
            </a:prstGeom>
            <a:solidFill>
              <a:srgbClr val="F39C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692160" y="3149016"/>
              <a:ext cx="475761" cy="554600"/>
              <a:chOff x="7548563" y="2860676"/>
              <a:chExt cx="277813" cy="323850"/>
            </a:xfrm>
            <a:solidFill>
              <a:schemeClr val="bg1"/>
            </a:solidFill>
          </p:grpSpPr>
          <p:sp>
            <p:nvSpPr>
              <p:cNvPr id="38" name="Freeform 65"/>
              <p:cNvSpPr>
                <a:spLocks/>
              </p:cNvSpPr>
              <p:nvPr/>
            </p:nvSpPr>
            <p:spPr bwMode="auto">
              <a:xfrm>
                <a:off x="7585076" y="2946401"/>
                <a:ext cx="200025" cy="125413"/>
              </a:xfrm>
              <a:custGeom>
                <a:avLst/>
                <a:gdLst>
                  <a:gd name="T0" fmla="*/ 48 w 53"/>
                  <a:gd name="T1" fmla="*/ 2 h 33"/>
                  <a:gd name="T2" fmla="*/ 32 w 53"/>
                  <a:gd name="T3" fmla="*/ 17 h 33"/>
                  <a:gd name="T4" fmla="*/ 23 w 53"/>
                  <a:gd name="T5" fmla="*/ 8 h 33"/>
                  <a:gd name="T6" fmla="*/ 3 w 53"/>
                  <a:gd name="T7" fmla="*/ 28 h 33"/>
                  <a:gd name="T8" fmla="*/ 6 w 53"/>
                  <a:gd name="T9" fmla="*/ 31 h 33"/>
                  <a:gd name="T10" fmla="*/ 23 w 53"/>
                  <a:gd name="T11" fmla="*/ 15 h 33"/>
                  <a:gd name="T12" fmla="*/ 32 w 53"/>
                  <a:gd name="T13" fmla="*/ 24 h 33"/>
                  <a:gd name="T14" fmla="*/ 51 w 53"/>
                  <a:gd name="T15" fmla="*/ 6 h 33"/>
                  <a:gd name="T16" fmla="*/ 48 w 53"/>
                  <a:gd name="T17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33">
                    <a:moveTo>
                      <a:pt x="48" y="2"/>
                    </a:move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23" y="8"/>
                      <a:pt x="23" y="8"/>
                    </a:cubicBezTo>
                    <a:cubicBezTo>
                      <a:pt x="15" y="15"/>
                      <a:pt x="10" y="20"/>
                      <a:pt x="3" y="28"/>
                    </a:cubicBezTo>
                    <a:cubicBezTo>
                      <a:pt x="0" y="30"/>
                      <a:pt x="4" y="33"/>
                      <a:pt x="6" y="31"/>
                    </a:cubicBezTo>
                    <a:cubicBezTo>
                      <a:pt x="13" y="25"/>
                      <a:pt x="16" y="21"/>
                      <a:pt x="23" y="15"/>
                    </a:cubicBezTo>
                    <a:cubicBezTo>
                      <a:pt x="32" y="24"/>
                      <a:pt x="32" y="24"/>
                      <a:pt x="32" y="24"/>
                    </a:cubicBezTo>
                    <a:cubicBezTo>
                      <a:pt x="40" y="17"/>
                      <a:pt x="43" y="13"/>
                      <a:pt x="51" y="6"/>
                    </a:cubicBezTo>
                    <a:cubicBezTo>
                      <a:pt x="53" y="3"/>
                      <a:pt x="50" y="0"/>
                      <a:pt x="4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39" name="Freeform 66"/>
              <p:cNvSpPr>
                <a:spLocks/>
              </p:cNvSpPr>
              <p:nvPr/>
            </p:nvSpPr>
            <p:spPr bwMode="auto">
              <a:xfrm>
                <a:off x="7600951" y="3124201"/>
                <a:ext cx="71438" cy="60325"/>
              </a:xfrm>
              <a:custGeom>
                <a:avLst/>
                <a:gdLst>
                  <a:gd name="T0" fmla="*/ 2 w 19"/>
                  <a:gd name="T1" fmla="*/ 10 h 16"/>
                  <a:gd name="T2" fmla="*/ 5 w 19"/>
                  <a:gd name="T3" fmla="*/ 14 h 16"/>
                  <a:gd name="T4" fmla="*/ 19 w 19"/>
                  <a:gd name="T5" fmla="*/ 0 h 16"/>
                  <a:gd name="T6" fmla="*/ 12 w 19"/>
                  <a:gd name="T7" fmla="*/ 0 h 16"/>
                  <a:gd name="T8" fmla="*/ 2 w 19"/>
                  <a:gd name="T9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6">
                    <a:moveTo>
                      <a:pt x="2" y="10"/>
                    </a:moveTo>
                    <a:cubicBezTo>
                      <a:pt x="0" y="13"/>
                      <a:pt x="3" y="16"/>
                      <a:pt x="5" y="1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2" y="0"/>
                      <a:pt x="12" y="0"/>
                      <a:pt x="12" y="0"/>
                    </a:cubicBezTo>
                    <a:lnTo>
                      <a:pt x="2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40" name="Freeform 67"/>
              <p:cNvSpPr>
                <a:spLocks/>
              </p:cNvSpPr>
              <p:nvPr/>
            </p:nvSpPr>
            <p:spPr bwMode="auto">
              <a:xfrm>
                <a:off x="7702551" y="3124201"/>
                <a:ext cx="71438" cy="60325"/>
              </a:xfrm>
              <a:custGeom>
                <a:avLst/>
                <a:gdLst>
                  <a:gd name="T0" fmla="*/ 6 w 19"/>
                  <a:gd name="T1" fmla="*/ 0 h 16"/>
                  <a:gd name="T2" fmla="*/ 0 w 19"/>
                  <a:gd name="T3" fmla="*/ 0 h 16"/>
                  <a:gd name="T4" fmla="*/ 13 w 19"/>
                  <a:gd name="T5" fmla="*/ 14 h 16"/>
                  <a:gd name="T6" fmla="*/ 17 w 19"/>
                  <a:gd name="T7" fmla="*/ 10 h 16"/>
                  <a:gd name="T8" fmla="*/ 6 w 19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6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6" y="16"/>
                      <a:pt x="19" y="13"/>
                      <a:pt x="17" y="10"/>
                    </a:cubicBezTo>
                    <a:lnTo>
                      <a:pt x="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41" name="Freeform 68"/>
              <p:cNvSpPr>
                <a:spLocks/>
              </p:cNvSpPr>
              <p:nvPr/>
            </p:nvSpPr>
            <p:spPr bwMode="auto">
              <a:xfrm>
                <a:off x="7675563" y="3124201"/>
                <a:ext cx="19050" cy="55563"/>
              </a:xfrm>
              <a:custGeom>
                <a:avLst/>
                <a:gdLst>
                  <a:gd name="T0" fmla="*/ 0 w 5"/>
                  <a:gd name="T1" fmla="*/ 12 h 15"/>
                  <a:gd name="T2" fmla="*/ 5 w 5"/>
                  <a:gd name="T3" fmla="*/ 12 h 15"/>
                  <a:gd name="T4" fmla="*/ 5 w 5"/>
                  <a:gd name="T5" fmla="*/ 0 h 15"/>
                  <a:gd name="T6" fmla="*/ 0 w 5"/>
                  <a:gd name="T7" fmla="*/ 0 h 15"/>
                  <a:gd name="T8" fmla="*/ 0 w 5"/>
                  <a:gd name="T9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12"/>
                    </a:moveTo>
                    <a:cubicBezTo>
                      <a:pt x="0" y="15"/>
                      <a:pt x="5" y="15"/>
                      <a:pt x="5" y="1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42" name="Freeform 69"/>
              <p:cNvSpPr>
                <a:spLocks/>
              </p:cNvSpPr>
              <p:nvPr/>
            </p:nvSpPr>
            <p:spPr bwMode="auto">
              <a:xfrm>
                <a:off x="7675563" y="2860676"/>
                <a:ext cx="19050" cy="30163"/>
              </a:xfrm>
              <a:custGeom>
                <a:avLst/>
                <a:gdLst>
                  <a:gd name="T0" fmla="*/ 5 w 5"/>
                  <a:gd name="T1" fmla="*/ 3 h 8"/>
                  <a:gd name="T2" fmla="*/ 0 w 5"/>
                  <a:gd name="T3" fmla="*/ 3 h 8"/>
                  <a:gd name="T4" fmla="*/ 0 w 5"/>
                  <a:gd name="T5" fmla="*/ 8 h 8"/>
                  <a:gd name="T6" fmla="*/ 5 w 5"/>
                  <a:gd name="T7" fmla="*/ 8 h 8"/>
                  <a:gd name="T8" fmla="*/ 5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lnTo>
                      <a:pt x="5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43" name="Freeform 70"/>
              <p:cNvSpPr>
                <a:spLocks noEditPoints="1"/>
              </p:cNvSpPr>
              <p:nvPr/>
            </p:nvSpPr>
            <p:spPr bwMode="auto">
              <a:xfrm>
                <a:off x="7548563" y="2898776"/>
                <a:ext cx="277813" cy="217488"/>
              </a:xfrm>
              <a:custGeom>
                <a:avLst/>
                <a:gdLst>
                  <a:gd name="T0" fmla="*/ 68 w 74"/>
                  <a:gd name="T1" fmla="*/ 0 h 58"/>
                  <a:gd name="T2" fmla="*/ 5 w 74"/>
                  <a:gd name="T3" fmla="*/ 0 h 58"/>
                  <a:gd name="T4" fmla="*/ 0 w 74"/>
                  <a:gd name="T5" fmla="*/ 5 h 58"/>
                  <a:gd name="T6" fmla="*/ 0 w 74"/>
                  <a:gd name="T7" fmla="*/ 52 h 58"/>
                  <a:gd name="T8" fmla="*/ 5 w 74"/>
                  <a:gd name="T9" fmla="*/ 58 h 58"/>
                  <a:gd name="T10" fmla="*/ 68 w 74"/>
                  <a:gd name="T11" fmla="*/ 58 h 58"/>
                  <a:gd name="T12" fmla="*/ 74 w 74"/>
                  <a:gd name="T13" fmla="*/ 52 h 58"/>
                  <a:gd name="T14" fmla="*/ 74 w 74"/>
                  <a:gd name="T15" fmla="*/ 5 h 58"/>
                  <a:gd name="T16" fmla="*/ 68 w 74"/>
                  <a:gd name="T17" fmla="*/ 0 h 58"/>
                  <a:gd name="T18" fmla="*/ 66 w 74"/>
                  <a:gd name="T19" fmla="*/ 50 h 58"/>
                  <a:gd name="T20" fmla="*/ 66 w 74"/>
                  <a:gd name="T21" fmla="*/ 50 h 58"/>
                  <a:gd name="T22" fmla="*/ 8 w 74"/>
                  <a:gd name="T23" fmla="*/ 50 h 58"/>
                  <a:gd name="T24" fmla="*/ 7 w 74"/>
                  <a:gd name="T25" fmla="*/ 50 h 58"/>
                  <a:gd name="T26" fmla="*/ 7 w 74"/>
                  <a:gd name="T27" fmla="*/ 8 h 58"/>
                  <a:gd name="T28" fmla="*/ 8 w 74"/>
                  <a:gd name="T29" fmla="*/ 7 h 58"/>
                  <a:gd name="T30" fmla="*/ 66 w 74"/>
                  <a:gd name="T31" fmla="*/ 7 h 58"/>
                  <a:gd name="T32" fmla="*/ 66 w 74"/>
                  <a:gd name="T33" fmla="*/ 8 h 58"/>
                  <a:gd name="T34" fmla="*/ 66 w 74"/>
                  <a:gd name="T35" fmla="*/ 5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4" h="58">
                    <a:moveTo>
                      <a:pt x="68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5"/>
                      <a:pt x="2" y="58"/>
                      <a:pt x="5" y="58"/>
                    </a:cubicBezTo>
                    <a:cubicBezTo>
                      <a:pt x="26" y="58"/>
                      <a:pt x="47" y="58"/>
                      <a:pt x="68" y="58"/>
                    </a:cubicBezTo>
                    <a:cubicBezTo>
                      <a:pt x="71" y="58"/>
                      <a:pt x="74" y="55"/>
                      <a:pt x="74" y="52"/>
                    </a:cubicBezTo>
                    <a:cubicBezTo>
                      <a:pt x="74" y="31"/>
                      <a:pt x="74" y="26"/>
                      <a:pt x="74" y="5"/>
                    </a:cubicBezTo>
                    <a:cubicBezTo>
                      <a:pt x="74" y="2"/>
                      <a:pt x="71" y="0"/>
                      <a:pt x="68" y="0"/>
                    </a:cubicBezTo>
                    <a:close/>
                    <a:moveTo>
                      <a:pt x="66" y="50"/>
                    </a:moveTo>
                    <a:cubicBezTo>
                      <a:pt x="66" y="50"/>
                      <a:pt x="66" y="50"/>
                      <a:pt x="66" y="50"/>
                    </a:cubicBezTo>
                    <a:cubicBezTo>
                      <a:pt x="46" y="50"/>
                      <a:pt x="27" y="50"/>
                      <a:pt x="8" y="50"/>
                    </a:cubicBezTo>
                    <a:cubicBezTo>
                      <a:pt x="8" y="50"/>
                      <a:pt x="7" y="50"/>
                      <a:pt x="7" y="5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8" y="7"/>
                      <a:pt x="8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8"/>
                      <a:pt x="66" y="8"/>
                    </a:cubicBezTo>
                    <a:cubicBezTo>
                      <a:pt x="66" y="27"/>
                      <a:pt x="66" y="30"/>
                      <a:pt x="66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</p:grpSp>
      </p:grpSp>
      <p:grpSp>
        <p:nvGrpSpPr>
          <p:cNvPr id="53" name="Group 52"/>
          <p:cNvGrpSpPr>
            <a:grpSpLocks/>
          </p:cNvGrpSpPr>
          <p:nvPr/>
        </p:nvGrpSpPr>
        <p:grpSpPr bwMode="auto">
          <a:xfrm>
            <a:off x="7318604" y="1872196"/>
            <a:ext cx="798512" cy="883788"/>
            <a:chOff x="9674712" y="1706583"/>
            <a:chExt cx="1065488" cy="1065488"/>
          </a:xfrm>
        </p:grpSpPr>
        <p:sp>
          <p:nvSpPr>
            <p:cNvPr id="10" name="Rounded Rectangle 9"/>
            <p:cNvSpPr/>
            <p:nvPr/>
          </p:nvSpPr>
          <p:spPr>
            <a:xfrm>
              <a:off x="9674712" y="1706583"/>
              <a:ext cx="1065488" cy="1065488"/>
            </a:xfrm>
            <a:prstGeom prst="roundRect">
              <a:avLst>
                <a:gd name="adj" fmla="val 50000"/>
              </a:avLst>
            </a:prstGeom>
            <a:solidFill>
              <a:srgbClr val="C03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10016566" y="1962026"/>
              <a:ext cx="418670" cy="554603"/>
              <a:chOff x="8235951" y="2905126"/>
              <a:chExt cx="244475" cy="323850"/>
            </a:xfrm>
            <a:solidFill>
              <a:schemeClr val="bg1"/>
            </a:solidFill>
          </p:grpSpPr>
          <p:sp>
            <p:nvSpPr>
              <p:cNvPr id="45" name="Freeform 121"/>
              <p:cNvSpPr>
                <a:spLocks/>
              </p:cNvSpPr>
              <p:nvPr/>
            </p:nvSpPr>
            <p:spPr bwMode="auto">
              <a:xfrm>
                <a:off x="8291513" y="3022601"/>
                <a:ext cx="131763" cy="11113"/>
              </a:xfrm>
              <a:custGeom>
                <a:avLst/>
                <a:gdLst>
                  <a:gd name="T0" fmla="*/ 33 w 35"/>
                  <a:gd name="T1" fmla="*/ 0 h 3"/>
                  <a:gd name="T2" fmla="*/ 1 w 35"/>
                  <a:gd name="T3" fmla="*/ 0 h 3"/>
                  <a:gd name="T4" fmla="*/ 0 w 35"/>
                  <a:gd name="T5" fmla="*/ 1 h 3"/>
                  <a:gd name="T6" fmla="*/ 1 w 35"/>
                  <a:gd name="T7" fmla="*/ 3 h 3"/>
                  <a:gd name="T8" fmla="*/ 33 w 35"/>
                  <a:gd name="T9" fmla="*/ 3 h 3"/>
                  <a:gd name="T10" fmla="*/ 35 w 35"/>
                  <a:gd name="T11" fmla="*/ 1 h 3"/>
                  <a:gd name="T12" fmla="*/ 33 w 35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3">
                    <a:moveTo>
                      <a:pt x="3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4" y="3"/>
                      <a:pt x="35" y="2"/>
                      <a:pt x="35" y="1"/>
                    </a:cubicBezTo>
                    <a:cubicBezTo>
                      <a:pt x="35" y="0"/>
                      <a:pt x="34" y="0"/>
                      <a:pt x="3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46" name="Freeform 122"/>
              <p:cNvSpPr>
                <a:spLocks/>
              </p:cNvSpPr>
              <p:nvPr/>
            </p:nvSpPr>
            <p:spPr bwMode="auto">
              <a:xfrm>
                <a:off x="8291513" y="3060701"/>
                <a:ext cx="131763" cy="11113"/>
              </a:xfrm>
              <a:custGeom>
                <a:avLst/>
                <a:gdLst>
                  <a:gd name="T0" fmla="*/ 33 w 35"/>
                  <a:gd name="T1" fmla="*/ 0 h 3"/>
                  <a:gd name="T2" fmla="*/ 1 w 35"/>
                  <a:gd name="T3" fmla="*/ 0 h 3"/>
                  <a:gd name="T4" fmla="*/ 0 w 35"/>
                  <a:gd name="T5" fmla="*/ 1 h 3"/>
                  <a:gd name="T6" fmla="*/ 1 w 35"/>
                  <a:gd name="T7" fmla="*/ 3 h 3"/>
                  <a:gd name="T8" fmla="*/ 33 w 35"/>
                  <a:gd name="T9" fmla="*/ 3 h 3"/>
                  <a:gd name="T10" fmla="*/ 35 w 35"/>
                  <a:gd name="T11" fmla="*/ 1 h 3"/>
                  <a:gd name="T12" fmla="*/ 33 w 35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3">
                    <a:moveTo>
                      <a:pt x="3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4" y="3"/>
                      <a:pt x="35" y="2"/>
                      <a:pt x="35" y="1"/>
                    </a:cubicBezTo>
                    <a:cubicBezTo>
                      <a:pt x="35" y="0"/>
                      <a:pt x="34" y="0"/>
                      <a:pt x="3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47" name="Freeform 123"/>
              <p:cNvSpPr>
                <a:spLocks/>
              </p:cNvSpPr>
              <p:nvPr/>
            </p:nvSpPr>
            <p:spPr bwMode="auto">
              <a:xfrm>
                <a:off x="8291513" y="3094038"/>
                <a:ext cx="131763" cy="14288"/>
              </a:xfrm>
              <a:custGeom>
                <a:avLst/>
                <a:gdLst>
                  <a:gd name="T0" fmla="*/ 33 w 35"/>
                  <a:gd name="T1" fmla="*/ 0 h 4"/>
                  <a:gd name="T2" fmla="*/ 1 w 35"/>
                  <a:gd name="T3" fmla="*/ 0 h 4"/>
                  <a:gd name="T4" fmla="*/ 0 w 35"/>
                  <a:gd name="T5" fmla="*/ 2 h 4"/>
                  <a:gd name="T6" fmla="*/ 1 w 35"/>
                  <a:gd name="T7" fmla="*/ 4 h 4"/>
                  <a:gd name="T8" fmla="*/ 33 w 35"/>
                  <a:gd name="T9" fmla="*/ 4 h 4"/>
                  <a:gd name="T10" fmla="*/ 35 w 35"/>
                  <a:gd name="T11" fmla="*/ 2 h 4"/>
                  <a:gd name="T12" fmla="*/ 33 w 35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4">
                    <a:moveTo>
                      <a:pt x="3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4" y="4"/>
                      <a:pt x="35" y="3"/>
                      <a:pt x="35" y="2"/>
                    </a:cubicBezTo>
                    <a:cubicBezTo>
                      <a:pt x="35" y="1"/>
                      <a:pt x="34" y="0"/>
                      <a:pt x="3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48" name="Freeform 124"/>
              <p:cNvSpPr>
                <a:spLocks/>
              </p:cNvSpPr>
              <p:nvPr/>
            </p:nvSpPr>
            <p:spPr bwMode="auto">
              <a:xfrm>
                <a:off x="8291513" y="3132138"/>
                <a:ext cx="131763" cy="14288"/>
              </a:xfrm>
              <a:custGeom>
                <a:avLst/>
                <a:gdLst>
                  <a:gd name="T0" fmla="*/ 33 w 35"/>
                  <a:gd name="T1" fmla="*/ 0 h 4"/>
                  <a:gd name="T2" fmla="*/ 1 w 35"/>
                  <a:gd name="T3" fmla="*/ 0 h 4"/>
                  <a:gd name="T4" fmla="*/ 0 w 35"/>
                  <a:gd name="T5" fmla="*/ 2 h 4"/>
                  <a:gd name="T6" fmla="*/ 1 w 35"/>
                  <a:gd name="T7" fmla="*/ 4 h 4"/>
                  <a:gd name="T8" fmla="*/ 33 w 35"/>
                  <a:gd name="T9" fmla="*/ 4 h 4"/>
                  <a:gd name="T10" fmla="*/ 35 w 35"/>
                  <a:gd name="T11" fmla="*/ 2 h 4"/>
                  <a:gd name="T12" fmla="*/ 33 w 35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4">
                    <a:moveTo>
                      <a:pt x="3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4" y="4"/>
                      <a:pt x="35" y="3"/>
                      <a:pt x="35" y="2"/>
                    </a:cubicBezTo>
                    <a:cubicBezTo>
                      <a:pt x="35" y="1"/>
                      <a:pt x="34" y="0"/>
                      <a:pt x="3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49" name="Freeform 125"/>
              <p:cNvSpPr>
                <a:spLocks/>
              </p:cNvSpPr>
              <p:nvPr/>
            </p:nvSpPr>
            <p:spPr bwMode="auto">
              <a:xfrm>
                <a:off x="8235951" y="2916238"/>
                <a:ext cx="244475" cy="312738"/>
              </a:xfrm>
              <a:custGeom>
                <a:avLst/>
                <a:gdLst>
                  <a:gd name="T0" fmla="*/ 60 w 65"/>
                  <a:gd name="T1" fmla="*/ 0 h 83"/>
                  <a:gd name="T2" fmla="*/ 46 w 65"/>
                  <a:gd name="T3" fmla="*/ 0 h 83"/>
                  <a:gd name="T4" fmla="*/ 46 w 65"/>
                  <a:gd name="T5" fmla="*/ 8 h 83"/>
                  <a:gd name="T6" fmla="*/ 57 w 65"/>
                  <a:gd name="T7" fmla="*/ 8 h 83"/>
                  <a:gd name="T8" fmla="*/ 57 w 65"/>
                  <a:gd name="T9" fmla="*/ 14 h 83"/>
                  <a:gd name="T10" fmla="*/ 57 w 65"/>
                  <a:gd name="T11" fmla="*/ 75 h 83"/>
                  <a:gd name="T12" fmla="*/ 8 w 65"/>
                  <a:gd name="T13" fmla="*/ 75 h 83"/>
                  <a:gd name="T14" fmla="*/ 8 w 65"/>
                  <a:gd name="T15" fmla="*/ 8 h 83"/>
                  <a:gd name="T16" fmla="*/ 19 w 65"/>
                  <a:gd name="T17" fmla="*/ 8 h 83"/>
                  <a:gd name="T18" fmla="*/ 19 w 65"/>
                  <a:gd name="T19" fmla="*/ 0 h 83"/>
                  <a:gd name="T20" fmla="*/ 5 w 65"/>
                  <a:gd name="T21" fmla="*/ 0 h 83"/>
                  <a:gd name="T22" fmla="*/ 0 w 65"/>
                  <a:gd name="T23" fmla="*/ 4 h 83"/>
                  <a:gd name="T24" fmla="*/ 0 w 65"/>
                  <a:gd name="T25" fmla="*/ 79 h 83"/>
                  <a:gd name="T26" fmla="*/ 5 w 65"/>
                  <a:gd name="T27" fmla="*/ 83 h 83"/>
                  <a:gd name="T28" fmla="*/ 60 w 65"/>
                  <a:gd name="T29" fmla="*/ 83 h 83"/>
                  <a:gd name="T30" fmla="*/ 65 w 65"/>
                  <a:gd name="T31" fmla="*/ 79 h 83"/>
                  <a:gd name="T32" fmla="*/ 65 w 65"/>
                  <a:gd name="T33" fmla="*/ 4 h 83"/>
                  <a:gd name="T34" fmla="*/ 60 w 65"/>
                  <a:gd name="T35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5" h="83">
                    <a:moveTo>
                      <a:pt x="60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57" y="14"/>
                      <a:pt x="57" y="14"/>
                      <a:pt x="57" y="14"/>
                    </a:cubicBezTo>
                    <a:cubicBezTo>
                      <a:pt x="57" y="75"/>
                      <a:pt x="57" y="75"/>
                      <a:pt x="57" y="75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81"/>
                      <a:pt x="2" y="83"/>
                      <a:pt x="5" y="83"/>
                    </a:cubicBezTo>
                    <a:cubicBezTo>
                      <a:pt x="60" y="83"/>
                      <a:pt x="60" y="83"/>
                      <a:pt x="60" y="83"/>
                    </a:cubicBezTo>
                    <a:cubicBezTo>
                      <a:pt x="63" y="83"/>
                      <a:pt x="65" y="81"/>
                      <a:pt x="65" y="79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5" y="2"/>
                      <a:pt x="63" y="0"/>
                      <a:pt x="6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50" name="Freeform 126"/>
              <p:cNvSpPr>
                <a:spLocks/>
              </p:cNvSpPr>
              <p:nvPr/>
            </p:nvSpPr>
            <p:spPr bwMode="auto">
              <a:xfrm>
                <a:off x="8329613" y="2924176"/>
                <a:ext cx="55563" cy="22225"/>
              </a:xfrm>
              <a:custGeom>
                <a:avLst/>
                <a:gdLst>
                  <a:gd name="T0" fmla="*/ 15 w 15"/>
                  <a:gd name="T1" fmla="*/ 1 h 6"/>
                  <a:gd name="T2" fmla="*/ 15 w 15"/>
                  <a:gd name="T3" fmla="*/ 0 h 6"/>
                  <a:gd name="T4" fmla="*/ 14 w 15"/>
                  <a:gd name="T5" fmla="*/ 0 h 6"/>
                  <a:gd name="T6" fmla="*/ 1 w 15"/>
                  <a:gd name="T7" fmla="*/ 0 h 6"/>
                  <a:gd name="T8" fmla="*/ 0 w 15"/>
                  <a:gd name="T9" fmla="*/ 0 h 6"/>
                  <a:gd name="T10" fmla="*/ 0 w 15"/>
                  <a:gd name="T11" fmla="*/ 1 h 6"/>
                  <a:gd name="T12" fmla="*/ 0 w 15"/>
                  <a:gd name="T13" fmla="*/ 6 h 6"/>
                  <a:gd name="T14" fmla="*/ 15 w 15"/>
                  <a:gd name="T15" fmla="*/ 6 h 6"/>
                  <a:gd name="T16" fmla="*/ 15 w 15"/>
                  <a:gd name="T1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6">
                    <a:moveTo>
                      <a:pt x="15" y="1"/>
                    </a:moveTo>
                    <a:cubicBezTo>
                      <a:pt x="15" y="1"/>
                      <a:pt x="15" y="0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5" y="6"/>
                      <a:pt x="15" y="6"/>
                      <a:pt x="15" y="6"/>
                    </a:cubicBezTo>
                    <a:lnTo>
                      <a:pt x="15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51" name="Freeform 127"/>
              <p:cNvSpPr>
                <a:spLocks noEditPoints="1"/>
              </p:cNvSpPr>
              <p:nvPr/>
            </p:nvSpPr>
            <p:spPr bwMode="auto">
              <a:xfrm>
                <a:off x="8310563" y="2905126"/>
                <a:ext cx="93663" cy="60325"/>
              </a:xfrm>
              <a:custGeom>
                <a:avLst/>
                <a:gdLst>
                  <a:gd name="T0" fmla="*/ 4 w 25"/>
                  <a:gd name="T1" fmla="*/ 16 h 16"/>
                  <a:gd name="T2" fmla="*/ 21 w 25"/>
                  <a:gd name="T3" fmla="*/ 16 h 16"/>
                  <a:gd name="T4" fmla="*/ 24 w 25"/>
                  <a:gd name="T5" fmla="*/ 15 h 16"/>
                  <a:gd name="T6" fmla="*/ 25 w 25"/>
                  <a:gd name="T7" fmla="*/ 13 h 16"/>
                  <a:gd name="T8" fmla="*/ 25 w 25"/>
                  <a:gd name="T9" fmla="*/ 2 h 16"/>
                  <a:gd name="T10" fmla="*/ 24 w 25"/>
                  <a:gd name="T11" fmla="*/ 1 h 16"/>
                  <a:gd name="T12" fmla="*/ 21 w 25"/>
                  <a:gd name="T13" fmla="*/ 0 h 16"/>
                  <a:gd name="T14" fmla="*/ 4 w 25"/>
                  <a:gd name="T15" fmla="*/ 0 h 16"/>
                  <a:gd name="T16" fmla="*/ 1 w 25"/>
                  <a:gd name="T17" fmla="*/ 1 h 16"/>
                  <a:gd name="T18" fmla="*/ 0 w 25"/>
                  <a:gd name="T19" fmla="*/ 2 h 16"/>
                  <a:gd name="T20" fmla="*/ 0 w 25"/>
                  <a:gd name="T21" fmla="*/ 13 h 16"/>
                  <a:gd name="T22" fmla="*/ 1 w 25"/>
                  <a:gd name="T23" fmla="*/ 15 h 16"/>
                  <a:gd name="T24" fmla="*/ 4 w 25"/>
                  <a:gd name="T25" fmla="*/ 16 h 16"/>
                  <a:gd name="T26" fmla="*/ 3 w 25"/>
                  <a:gd name="T27" fmla="*/ 6 h 16"/>
                  <a:gd name="T28" fmla="*/ 4 w 25"/>
                  <a:gd name="T29" fmla="*/ 4 h 16"/>
                  <a:gd name="T30" fmla="*/ 4 w 25"/>
                  <a:gd name="T31" fmla="*/ 4 h 16"/>
                  <a:gd name="T32" fmla="*/ 6 w 25"/>
                  <a:gd name="T33" fmla="*/ 3 h 16"/>
                  <a:gd name="T34" fmla="*/ 19 w 25"/>
                  <a:gd name="T35" fmla="*/ 3 h 16"/>
                  <a:gd name="T36" fmla="*/ 21 w 25"/>
                  <a:gd name="T37" fmla="*/ 4 h 16"/>
                  <a:gd name="T38" fmla="*/ 21 w 25"/>
                  <a:gd name="T39" fmla="*/ 4 h 16"/>
                  <a:gd name="T40" fmla="*/ 22 w 25"/>
                  <a:gd name="T41" fmla="*/ 6 h 16"/>
                  <a:gd name="T42" fmla="*/ 22 w 25"/>
                  <a:gd name="T43" fmla="*/ 9 h 16"/>
                  <a:gd name="T44" fmla="*/ 21 w 25"/>
                  <a:gd name="T45" fmla="*/ 11 h 16"/>
                  <a:gd name="T46" fmla="*/ 19 w 25"/>
                  <a:gd name="T47" fmla="*/ 12 h 16"/>
                  <a:gd name="T48" fmla="*/ 6 w 25"/>
                  <a:gd name="T49" fmla="*/ 12 h 16"/>
                  <a:gd name="T50" fmla="*/ 4 w 25"/>
                  <a:gd name="T51" fmla="*/ 11 h 16"/>
                  <a:gd name="T52" fmla="*/ 3 w 25"/>
                  <a:gd name="T53" fmla="*/ 9 h 16"/>
                  <a:gd name="T54" fmla="*/ 3 w 25"/>
                  <a:gd name="T55" fmla="*/ 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5" h="16">
                    <a:moveTo>
                      <a:pt x="4" y="16"/>
                    </a:moveTo>
                    <a:cubicBezTo>
                      <a:pt x="21" y="16"/>
                      <a:pt x="21" y="16"/>
                      <a:pt x="21" y="16"/>
                    </a:cubicBezTo>
                    <a:cubicBezTo>
                      <a:pt x="22" y="16"/>
                      <a:pt x="23" y="16"/>
                      <a:pt x="24" y="15"/>
                    </a:cubicBezTo>
                    <a:cubicBezTo>
                      <a:pt x="24" y="15"/>
                      <a:pt x="25" y="14"/>
                      <a:pt x="25" y="13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4" y="1"/>
                      <a:pt x="24" y="1"/>
                    </a:cubicBezTo>
                    <a:cubicBezTo>
                      <a:pt x="23" y="0"/>
                      <a:pt x="22" y="0"/>
                      <a:pt x="21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4"/>
                      <a:pt x="1" y="15"/>
                      <a:pt x="1" y="15"/>
                    </a:cubicBezTo>
                    <a:cubicBezTo>
                      <a:pt x="2" y="16"/>
                      <a:pt x="3" y="16"/>
                      <a:pt x="4" y="16"/>
                    </a:cubicBezTo>
                    <a:close/>
                    <a:moveTo>
                      <a:pt x="3" y="6"/>
                    </a:moveTo>
                    <a:cubicBezTo>
                      <a:pt x="3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3"/>
                      <a:pt x="6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4"/>
                      <a:pt x="22" y="5"/>
                      <a:pt x="22" y="6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10"/>
                      <a:pt x="21" y="11"/>
                      <a:pt x="21" y="11"/>
                    </a:cubicBezTo>
                    <a:cubicBezTo>
                      <a:pt x="20" y="12"/>
                      <a:pt x="20" y="12"/>
                      <a:pt x="19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5" y="12"/>
                      <a:pt x="4" y="11"/>
                    </a:cubicBezTo>
                    <a:cubicBezTo>
                      <a:pt x="4" y="11"/>
                      <a:pt x="3" y="10"/>
                      <a:pt x="3" y="9"/>
                    </a:cubicBezTo>
                    <a:lnTo>
                      <a:pt x="3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  <p:sp>
            <p:nvSpPr>
              <p:cNvPr id="52" name="Freeform 128"/>
              <p:cNvSpPr>
                <a:spLocks/>
              </p:cNvSpPr>
              <p:nvPr/>
            </p:nvSpPr>
            <p:spPr bwMode="auto">
              <a:xfrm>
                <a:off x="8291513" y="3165476"/>
                <a:ext cx="131763" cy="11113"/>
              </a:xfrm>
              <a:custGeom>
                <a:avLst/>
                <a:gdLst>
                  <a:gd name="T0" fmla="*/ 33 w 35"/>
                  <a:gd name="T1" fmla="*/ 0 h 3"/>
                  <a:gd name="T2" fmla="*/ 1 w 35"/>
                  <a:gd name="T3" fmla="*/ 0 h 3"/>
                  <a:gd name="T4" fmla="*/ 0 w 35"/>
                  <a:gd name="T5" fmla="*/ 2 h 3"/>
                  <a:gd name="T6" fmla="*/ 1 w 35"/>
                  <a:gd name="T7" fmla="*/ 3 h 3"/>
                  <a:gd name="T8" fmla="*/ 33 w 35"/>
                  <a:gd name="T9" fmla="*/ 3 h 3"/>
                  <a:gd name="T10" fmla="*/ 35 w 35"/>
                  <a:gd name="T11" fmla="*/ 2 h 3"/>
                  <a:gd name="T12" fmla="*/ 33 w 35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3">
                    <a:moveTo>
                      <a:pt x="3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4" y="3"/>
                      <a:pt x="35" y="3"/>
                      <a:pt x="35" y="2"/>
                    </a:cubicBezTo>
                    <a:cubicBezTo>
                      <a:pt x="35" y="1"/>
                      <a:pt x="34" y="0"/>
                      <a:pt x="3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</a:endParaRPr>
              </a:p>
            </p:txBody>
          </p:sp>
        </p:grpSp>
      </p:grpSp>
      <p:sp>
        <p:nvSpPr>
          <p:cNvPr id="55" name="Прямоугольник 54"/>
          <p:cNvSpPr/>
          <p:nvPr/>
        </p:nvSpPr>
        <p:spPr>
          <a:xfrm>
            <a:off x="80580" y="149319"/>
            <a:ext cx="8794437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ea typeface="Arial" charset="0"/>
                <a:cs typeface="Abadi MT Condensed Extra Bold"/>
              </a:rPr>
              <a:t>ПЕРСПЕКТИВЫ </a:t>
            </a:r>
            <a:endParaRPr lang="ru-RU" sz="44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ea typeface="Arial" charset="0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698961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6724" y="1548545"/>
            <a:ext cx="2916106" cy="2923393"/>
          </a:xfrm>
          <a:prstGeom prst="rect">
            <a:avLst/>
          </a:prstGeom>
          <a:solidFill>
            <a:srgbClr val="16A085">
              <a:alpha val="60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035713" y="1205348"/>
            <a:ext cx="3356712" cy="4470815"/>
            <a:chOff x="609600" y="1885950"/>
            <a:chExt cx="1143000" cy="1483086"/>
          </a:xfrm>
        </p:grpSpPr>
        <p:sp>
          <p:nvSpPr>
            <p:cNvPr id="6" name="Freeform 76"/>
            <p:cNvSpPr>
              <a:spLocks noEditPoints="1"/>
            </p:cNvSpPr>
            <p:nvPr/>
          </p:nvSpPr>
          <p:spPr bwMode="auto">
            <a:xfrm>
              <a:off x="609600" y="1885950"/>
              <a:ext cx="1143000" cy="1483086"/>
            </a:xfrm>
            <a:custGeom>
              <a:avLst/>
              <a:gdLst>
                <a:gd name="T0" fmla="*/ 580 w 580"/>
                <a:gd name="T1" fmla="*/ 31 h 753"/>
                <a:gd name="T2" fmla="*/ 550 w 580"/>
                <a:gd name="T3" fmla="*/ 0 h 753"/>
                <a:gd name="T4" fmla="*/ 30 w 580"/>
                <a:gd name="T5" fmla="*/ 0 h 753"/>
                <a:gd name="T6" fmla="*/ 0 w 580"/>
                <a:gd name="T7" fmla="*/ 31 h 753"/>
                <a:gd name="T8" fmla="*/ 0 w 580"/>
                <a:gd name="T9" fmla="*/ 723 h 753"/>
                <a:gd name="T10" fmla="*/ 30 w 580"/>
                <a:gd name="T11" fmla="*/ 753 h 753"/>
                <a:gd name="T12" fmla="*/ 550 w 580"/>
                <a:gd name="T13" fmla="*/ 753 h 753"/>
                <a:gd name="T14" fmla="*/ 580 w 580"/>
                <a:gd name="T15" fmla="*/ 723 h 753"/>
                <a:gd name="T16" fmla="*/ 580 w 580"/>
                <a:gd name="T17" fmla="*/ 31 h 753"/>
                <a:gd name="T18" fmla="*/ 520 w 580"/>
                <a:gd name="T19" fmla="*/ 689 h 753"/>
                <a:gd name="T20" fmla="*/ 57 w 580"/>
                <a:gd name="T21" fmla="*/ 689 h 753"/>
                <a:gd name="T22" fmla="*/ 57 w 580"/>
                <a:gd name="T23" fmla="*/ 66 h 753"/>
                <a:gd name="T24" fmla="*/ 520 w 580"/>
                <a:gd name="T25" fmla="*/ 66 h 753"/>
                <a:gd name="T26" fmla="*/ 520 w 580"/>
                <a:gd name="T27" fmla="*/ 689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0" h="753">
                  <a:moveTo>
                    <a:pt x="580" y="31"/>
                  </a:moveTo>
                  <a:cubicBezTo>
                    <a:pt x="580" y="14"/>
                    <a:pt x="566" y="0"/>
                    <a:pt x="55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723"/>
                    <a:pt x="0" y="723"/>
                    <a:pt x="0" y="723"/>
                  </a:cubicBezTo>
                  <a:cubicBezTo>
                    <a:pt x="0" y="740"/>
                    <a:pt x="13" y="753"/>
                    <a:pt x="30" y="753"/>
                  </a:cubicBezTo>
                  <a:cubicBezTo>
                    <a:pt x="550" y="753"/>
                    <a:pt x="550" y="753"/>
                    <a:pt x="550" y="753"/>
                  </a:cubicBezTo>
                  <a:cubicBezTo>
                    <a:pt x="566" y="753"/>
                    <a:pt x="580" y="740"/>
                    <a:pt x="580" y="723"/>
                  </a:cubicBezTo>
                  <a:lnTo>
                    <a:pt x="580" y="31"/>
                  </a:lnTo>
                  <a:close/>
                  <a:moveTo>
                    <a:pt x="520" y="689"/>
                  </a:moveTo>
                  <a:cubicBezTo>
                    <a:pt x="57" y="689"/>
                    <a:pt x="57" y="689"/>
                    <a:pt x="57" y="689"/>
                  </a:cubicBezTo>
                  <a:cubicBezTo>
                    <a:pt x="57" y="66"/>
                    <a:pt x="57" y="66"/>
                    <a:pt x="57" y="66"/>
                  </a:cubicBezTo>
                  <a:cubicBezTo>
                    <a:pt x="520" y="66"/>
                    <a:pt x="520" y="66"/>
                    <a:pt x="520" y="66"/>
                  </a:cubicBezTo>
                  <a:lnTo>
                    <a:pt x="520" y="68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Rectangle 68"/>
            <p:cNvSpPr>
              <a:spLocks noChangeArrowheads="1"/>
            </p:cNvSpPr>
            <p:nvPr/>
          </p:nvSpPr>
          <p:spPr bwMode="auto">
            <a:xfrm>
              <a:off x="685514" y="1993368"/>
              <a:ext cx="991173" cy="12639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97021" y="1817974"/>
            <a:ext cx="2729880" cy="261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4290" tIns="17145" rIns="34290" bIns="17145">
            <a:spAutoFit/>
          </a:bodyPr>
          <a:lstStyle>
            <a:lvl1pPr defTabSz="815975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defTabSz="815975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defTabSz="815975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defTabSz="815975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defTabSz="815975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b="1" dirty="0" smtClean="0">
                <a:latin typeface="+mn-lt"/>
              </a:rPr>
              <a:t>Ускоренный темп </a:t>
            </a:r>
            <a:r>
              <a:rPr lang="ru-RU" sz="1400" b="1" dirty="0">
                <a:latin typeface="+mn-lt"/>
              </a:rPr>
              <a:t>развития экономики, </a:t>
            </a:r>
            <a:r>
              <a:rPr lang="ru-RU" sz="1400" b="1" dirty="0" smtClean="0">
                <a:latin typeface="+mn-lt"/>
              </a:rPr>
              <a:t>научного творчества.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b="1" dirty="0" smtClean="0">
                <a:latin typeface="+mn-lt"/>
              </a:rPr>
              <a:t>Нарастание производственных </a:t>
            </a:r>
            <a:r>
              <a:rPr lang="ru-RU" sz="1400" b="1" dirty="0">
                <a:latin typeface="+mn-lt"/>
              </a:rPr>
              <a:t>сил </a:t>
            </a:r>
            <a:r>
              <a:rPr lang="ru-RU" sz="1400" b="1" dirty="0" smtClean="0">
                <a:latin typeface="+mn-lt"/>
              </a:rPr>
              <a:t>общества.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kumimoji="0" lang="ru-RU" sz="1400" b="1" dirty="0">
                <a:latin typeface="+mn-lt"/>
                <a:cs typeface="Open Sans" charset="0"/>
              </a:rPr>
              <a:t>Высокий социальный </a:t>
            </a:r>
            <a:r>
              <a:rPr kumimoji="0" lang="ru-RU" sz="1400" b="1" dirty="0" smtClean="0">
                <a:latin typeface="+mn-lt"/>
                <a:cs typeface="Open Sans" charset="0"/>
              </a:rPr>
              <a:t>стандарт.</a:t>
            </a:r>
            <a:endParaRPr kumimoji="0" lang="ru-RU" sz="1400" b="1" dirty="0">
              <a:latin typeface="+mn-lt"/>
              <a:cs typeface="Open Sans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kumimoji="0" lang="ru-RU" sz="1400" b="1" dirty="0">
              <a:latin typeface="+mn-lt"/>
              <a:cs typeface="Open Sans" charset="0"/>
            </a:endParaRPr>
          </a:p>
          <a:p>
            <a:pPr algn="just"/>
            <a:r>
              <a:rPr lang="ru-RU" sz="1400" b="1" dirty="0">
                <a:latin typeface="+mn-lt"/>
                <a:ea typeface="Open Sans Light" pitchFamily="34" charset="0"/>
                <a:cs typeface="Open Sans Light" pitchFamily="34" charset="0"/>
              </a:rPr>
              <a:t>В конце 90-х годов прошлого века новосибирские ученые </a:t>
            </a:r>
            <a:r>
              <a:rPr lang="ru-RU" sz="1400" b="1" dirty="0" smtClean="0">
                <a:latin typeface="+mn-lt"/>
                <a:ea typeface="Open Sans Light" pitchFamily="34" charset="0"/>
                <a:cs typeface="Open Sans Light" pitchFamily="34" charset="0"/>
              </a:rPr>
              <a:t>выделили </a:t>
            </a:r>
            <a:r>
              <a:rPr lang="ru-RU" sz="1400" b="1" dirty="0" smtClean="0">
                <a:latin typeface="+mn-lt"/>
                <a:ea typeface="Open Sans Light" pitchFamily="34" charset="0"/>
                <a:cs typeface="Open Sans Light" pitchFamily="34" charset="0"/>
              </a:rPr>
              <a:t>до 258 функций-ролей, </a:t>
            </a:r>
            <a:r>
              <a:rPr lang="ru-RU" sz="1400" b="1" dirty="0" smtClean="0">
                <a:latin typeface="+mn-lt"/>
                <a:ea typeface="Open Sans Light" pitchFamily="34" charset="0"/>
                <a:cs typeface="Open Sans Light" pitchFamily="34" charset="0"/>
              </a:rPr>
              <a:t>которые выполняет учитель!</a:t>
            </a:r>
            <a:endParaRPr lang="en-US" sz="1400" b="1" dirty="0">
              <a:latin typeface="+mn-lt"/>
              <a:ea typeface="Open Sans Light" pitchFamily="34" charset="0"/>
              <a:cs typeface="Open Sans Light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kumimoji="0" lang="en-US" sz="1400" b="1" dirty="0">
              <a:latin typeface="+mn-lt"/>
              <a:cs typeface="Open Sans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7097755" y="1488122"/>
            <a:ext cx="1451853" cy="46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90" tIns="17145" rIns="34290" bIns="17145">
            <a:spAutoFit/>
          </a:bodyPr>
          <a:lstStyle/>
          <a:p>
            <a:pPr algn="ctr" defTabSz="8161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C0392B"/>
                </a:solidFill>
                <a:ea typeface="Open Sans" pitchFamily="34" charset="0"/>
                <a:cs typeface="Open Sans" pitchFamily="34" charset="0"/>
              </a:rPr>
              <a:t>КРЕАТИВНОСТЬ </a:t>
            </a:r>
            <a:r>
              <a:rPr lang="ru-RU" sz="1400" b="1" dirty="0">
                <a:solidFill>
                  <a:srgbClr val="C0392B"/>
                </a:solidFill>
                <a:ea typeface="Open Sans" pitchFamily="34" charset="0"/>
                <a:cs typeface="Open Sans" pitchFamily="34" charset="0"/>
              </a:rPr>
              <a:t>М</a:t>
            </a:r>
            <a:r>
              <a:rPr lang="ru-RU" sz="1400" b="1" dirty="0" smtClean="0">
                <a:solidFill>
                  <a:srgbClr val="C0392B"/>
                </a:solidFill>
                <a:ea typeface="Open Sans" pitchFamily="34" charset="0"/>
                <a:cs typeface="Open Sans" pitchFamily="34" charset="0"/>
              </a:rPr>
              <a:t>ЫШЛЕНИЯ</a:t>
            </a:r>
            <a:endParaRPr lang="en-US" sz="1400" dirty="0">
              <a:solidFill>
                <a:schemeClr val="bg1">
                  <a:lumMod val="65000"/>
                </a:schemeClr>
              </a:solidFill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126171" y="2306351"/>
            <a:ext cx="1510381" cy="46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90" tIns="17145" rIns="34290" bIns="17145">
            <a:spAutoFit/>
          </a:bodyPr>
          <a:lstStyle/>
          <a:p>
            <a:pPr defTabSz="8161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F39C12"/>
                </a:solidFill>
                <a:ea typeface="Open Sans" pitchFamily="34" charset="0"/>
                <a:cs typeface="Open Sans" pitchFamily="34" charset="0"/>
              </a:rPr>
              <a:t>СМЕЛОСТЬ И </a:t>
            </a:r>
          </a:p>
          <a:p>
            <a:pPr defTabSz="8161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F39C12"/>
                </a:solidFill>
                <a:ea typeface="Open Sans" pitchFamily="34" charset="0"/>
                <a:cs typeface="Open Sans" pitchFamily="34" charset="0"/>
              </a:rPr>
              <a:t>ЭНЕРГИЧНОСТЬ</a:t>
            </a:r>
            <a:endParaRPr lang="en-US" sz="1400" dirty="0">
              <a:solidFill>
                <a:schemeClr val="bg1">
                  <a:lumMod val="65000"/>
                </a:schemeClr>
              </a:solidFill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132201" y="2966098"/>
            <a:ext cx="2058988" cy="46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290" tIns="17145" rIns="34290" bIns="17145">
            <a:spAutoFit/>
          </a:bodyPr>
          <a:lstStyle/>
          <a:p>
            <a:pPr defTabSz="8161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16A085"/>
                </a:solidFill>
                <a:ea typeface="Open Sans" pitchFamily="34" charset="0"/>
                <a:cs typeface="Open Sans" pitchFamily="34" charset="0"/>
              </a:rPr>
              <a:t>ЭНТУЗИАЗМ И БЫСТРОТА ПРИНЯТИЯ РЕШЕНИЙ</a:t>
            </a:r>
            <a:endParaRPr lang="en-US" sz="1400" dirty="0">
              <a:solidFill>
                <a:schemeClr val="bg1">
                  <a:lumMod val="65000"/>
                </a:schemeClr>
              </a:solidFill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7126171" y="3850362"/>
            <a:ext cx="2058988" cy="46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290" tIns="17145" rIns="34290" bIns="17145">
            <a:spAutoFit/>
          </a:bodyPr>
          <a:lstStyle/>
          <a:p>
            <a:pPr defTabSz="8161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4B2C50"/>
                </a:solidFill>
                <a:ea typeface="Open Sans" pitchFamily="34" charset="0"/>
                <a:cs typeface="Open Sans" pitchFamily="34" charset="0"/>
              </a:rPr>
              <a:t>СВЕЖИЙ ВЗГЛЯД НА ПРИВЫЧНЫЕ ВЕЩИ</a:t>
            </a:r>
            <a:endParaRPr lang="en-US" sz="1400" dirty="0">
              <a:solidFill>
                <a:schemeClr val="bg1">
                  <a:lumMod val="65000"/>
                </a:schemeClr>
              </a:solidFill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63" name="Group 62"/>
          <p:cNvGrpSpPr>
            <a:grpSpLocks/>
          </p:cNvGrpSpPr>
          <p:nvPr/>
        </p:nvGrpSpPr>
        <p:grpSpPr bwMode="auto">
          <a:xfrm>
            <a:off x="6529099" y="3914727"/>
            <a:ext cx="541338" cy="539750"/>
            <a:chOff x="8055845" y="5447298"/>
            <a:chExt cx="720966" cy="720966"/>
          </a:xfrm>
        </p:grpSpPr>
        <p:sp>
          <p:nvSpPr>
            <p:cNvPr id="19" name="Rounded Rectangle 18"/>
            <p:cNvSpPr/>
            <p:nvPr/>
          </p:nvSpPr>
          <p:spPr>
            <a:xfrm>
              <a:off x="8055845" y="5447298"/>
              <a:ext cx="720966" cy="720966"/>
            </a:xfrm>
            <a:prstGeom prst="roundRect">
              <a:avLst/>
            </a:prstGeom>
            <a:solidFill>
              <a:srgbClr val="4B2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8251375" y="5659542"/>
              <a:ext cx="329906" cy="296479"/>
              <a:chOff x="5583238" y="3892551"/>
              <a:chExt cx="360363" cy="323850"/>
            </a:xfrm>
            <a:solidFill>
              <a:schemeClr val="bg1"/>
            </a:solidFill>
          </p:grpSpPr>
          <p:sp>
            <p:nvSpPr>
              <p:cNvPr id="21" name="Freeform 5"/>
              <p:cNvSpPr>
                <a:spLocks/>
              </p:cNvSpPr>
              <p:nvPr/>
            </p:nvSpPr>
            <p:spPr bwMode="auto">
              <a:xfrm>
                <a:off x="5811838" y="3892551"/>
                <a:ext cx="131763" cy="323850"/>
              </a:xfrm>
              <a:custGeom>
                <a:avLst/>
                <a:gdLst>
                  <a:gd name="T0" fmla="*/ 17 w 83"/>
                  <a:gd name="T1" fmla="*/ 57 h 204"/>
                  <a:gd name="T2" fmla="*/ 0 w 83"/>
                  <a:gd name="T3" fmla="*/ 57 h 204"/>
                  <a:gd name="T4" fmla="*/ 43 w 83"/>
                  <a:gd name="T5" fmla="*/ 0 h 204"/>
                  <a:gd name="T6" fmla="*/ 83 w 83"/>
                  <a:gd name="T7" fmla="*/ 57 h 204"/>
                  <a:gd name="T8" fmla="*/ 67 w 83"/>
                  <a:gd name="T9" fmla="*/ 57 h 204"/>
                  <a:gd name="T10" fmla="*/ 67 w 83"/>
                  <a:gd name="T11" fmla="*/ 204 h 204"/>
                  <a:gd name="T12" fmla="*/ 17 w 83"/>
                  <a:gd name="T13" fmla="*/ 204 h 204"/>
                  <a:gd name="T14" fmla="*/ 17 w 83"/>
                  <a:gd name="T15" fmla="*/ 57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" h="204">
                    <a:moveTo>
                      <a:pt x="17" y="57"/>
                    </a:moveTo>
                    <a:lnTo>
                      <a:pt x="0" y="57"/>
                    </a:lnTo>
                    <a:lnTo>
                      <a:pt x="43" y="0"/>
                    </a:lnTo>
                    <a:lnTo>
                      <a:pt x="83" y="57"/>
                    </a:lnTo>
                    <a:lnTo>
                      <a:pt x="67" y="57"/>
                    </a:lnTo>
                    <a:lnTo>
                      <a:pt x="67" y="204"/>
                    </a:lnTo>
                    <a:lnTo>
                      <a:pt x="17" y="204"/>
                    </a:lnTo>
                    <a:lnTo>
                      <a:pt x="17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Freeform 6"/>
              <p:cNvSpPr>
                <a:spLocks/>
              </p:cNvSpPr>
              <p:nvPr/>
            </p:nvSpPr>
            <p:spPr bwMode="auto">
              <a:xfrm>
                <a:off x="5695951" y="3978276"/>
                <a:ext cx="131763" cy="238125"/>
              </a:xfrm>
              <a:custGeom>
                <a:avLst/>
                <a:gdLst>
                  <a:gd name="T0" fmla="*/ 66 w 83"/>
                  <a:gd name="T1" fmla="*/ 150 h 150"/>
                  <a:gd name="T2" fmla="*/ 19 w 83"/>
                  <a:gd name="T3" fmla="*/ 150 h 150"/>
                  <a:gd name="T4" fmla="*/ 19 w 83"/>
                  <a:gd name="T5" fmla="*/ 60 h 150"/>
                  <a:gd name="T6" fmla="*/ 0 w 83"/>
                  <a:gd name="T7" fmla="*/ 60 h 150"/>
                  <a:gd name="T8" fmla="*/ 43 w 83"/>
                  <a:gd name="T9" fmla="*/ 0 h 150"/>
                  <a:gd name="T10" fmla="*/ 83 w 83"/>
                  <a:gd name="T11" fmla="*/ 60 h 150"/>
                  <a:gd name="T12" fmla="*/ 66 w 83"/>
                  <a:gd name="T13" fmla="*/ 60 h 150"/>
                  <a:gd name="T14" fmla="*/ 66 w 83"/>
                  <a:gd name="T15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" h="150">
                    <a:moveTo>
                      <a:pt x="66" y="150"/>
                    </a:moveTo>
                    <a:lnTo>
                      <a:pt x="19" y="150"/>
                    </a:lnTo>
                    <a:lnTo>
                      <a:pt x="19" y="60"/>
                    </a:lnTo>
                    <a:lnTo>
                      <a:pt x="0" y="60"/>
                    </a:lnTo>
                    <a:lnTo>
                      <a:pt x="43" y="0"/>
                    </a:lnTo>
                    <a:lnTo>
                      <a:pt x="83" y="60"/>
                    </a:lnTo>
                    <a:lnTo>
                      <a:pt x="66" y="60"/>
                    </a:lnTo>
                    <a:lnTo>
                      <a:pt x="66" y="1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Freeform 7"/>
              <p:cNvSpPr>
                <a:spLocks/>
              </p:cNvSpPr>
              <p:nvPr/>
            </p:nvSpPr>
            <p:spPr bwMode="auto">
              <a:xfrm>
                <a:off x="5583238" y="4068763"/>
                <a:ext cx="131763" cy="147638"/>
              </a:xfrm>
              <a:custGeom>
                <a:avLst/>
                <a:gdLst>
                  <a:gd name="T0" fmla="*/ 17 w 83"/>
                  <a:gd name="T1" fmla="*/ 57 h 93"/>
                  <a:gd name="T2" fmla="*/ 0 w 83"/>
                  <a:gd name="T3" fmla="*/ 57 h 93"/>
                  <a:gd name="T4" fmla="*/ 43 w 83"/>
                  <a:gd name="T5" fmla="*/ 0 h 93"/>
                  <a:gd name="T6" fmla="*/ 83 w 83"/>
                  <a:gd name="T7" fmla="*/ 57 h 93"/>
                  <a:gd name="T8" fmla="*/ 66 w 83"/>
                  <a:gd name="T9" fmla="*/ 57 h 93"/>
                  <a:gd name="T10" fmla="*/ 66 w 83"/>
                  <a:gd name="T11" fmla="*/ 93 h 93"/>
                  <a:gd name="T12" fmla="*/ 17 w 83"/>
                  <a:gd name="T13" fmla="*/ 93 h 93"/>
                  <a:gd name="T14" fmla="*/ 17 w 83"/>
                  <a:gd name="T15" fmla="*/ 57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" h="93">
                    <a:moveTo>
                      <a:pt x="17" y="57"/>
                    </a:moveTo>
                    <a:lnTo>
                      <a:pt x="0" y="57"/>
                    </a:lnTo>
                    <a:lnTo>
                      <a:pt x="43" y="0"/>
                    </a:lnTo>
                    <a:lnTo>
                      <a:pt x="83" y="57"/>
                    </a:lnTo>
                    <a:lnTo>
                      <a:pt x="66" y="57"/>
                    </a:lnTo>
                    <a:lnTo>
                      <a:pt x="66" y="93"/>
                    </a:lnTo>
                    <a:lnTo>
                      <a:pt x="17" y="93"/>
                    </a:lnTo>
                    <a:lnTo>
                      <a:pt x="17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2" name="Group 61"/>
          <p:cNvGrpSpPr>
            <a:grpSpLocks/>
          </p:cNvGrpSpPr>
          <p:nvPr/>
        </p:nvGrpSpPr>
        <p:grpSpPr bwMode="auto">
          <a:xfrm>
            <a:off x="6530736" y="3031309"/>
            <a:ext cx="541338" cy="541337"/>
            <a:chOff x="8055845" y="4532061"/>
            <a:chExt cx="720966" cy="720966"/>
          </a:xfrm>
        </p:grpSpPr>
        <p:sp>
          <p:nvSpPr>
            <p:cNvPr id="18" name="Rounded Rectangle 17"/>
            <p:cNvSpPr/>
            <p:nvPr/>
          </p:nvSpPr>
          <p:spPr>
            <a:xfrm>
              <a:off x="8055845" y="4532061"/>
              <a:ext cx="720966" cy="720966"/>
            </a:xfrm>
            <a:prstGeom prst="roundRect">
              <a:avLst/>
            </a:prstGeom>
            <a:solidFill>
              <a:srgbClr val="298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8242655" y="4689078"/>
              <a:ext cx="347346" cy="406933"/>
              <a:chOff x="6492876" y="4329113"/>
              <a:chExt cx="379413" cy="444501"/>
            </a:xfrm>
            <a:solidFill>
              <a:schemeClr val="bg1"/>
            </a:solidFill>
          </p:grpSpPr>
          <p:sp>
            <p:nvSpPr>
              <p:cNvPr id="25" name="Freeform 13"/>
              <p:cNvSpPr>
                <a:spLocks/>
              </p:cNvSpPr>
              <p:nvPr/>
            </p:nvSpPr>
            <p:spPr bwMode="auto">
              <a:xfrm>
                <a:off x="6630988" y="4329113"/>
                <a:ext cx="7938" cy="38100"/>
              </a:xfrm>
              <a:custGeom>
                <a:avLst/>
                <a:gdLst>
                  <a:gd name="T0" fmla="*/ 2 w 2"/>
                  <a:gd name="T1" fmla="*/ 10 h 10"/>
                  <a:gd name="T2" fmla="*/ 2 w 2"/>
                  <a:gd name="T3" fmla="*/ 0 h 10"/>
                  <a:gd name="T4" fmla="*/ 0 w 2"/>
                  <a:gd name="T5" fmla="*/ 2 h 10"/>
                  <a:gd name="T6" fmla="*/ 0 w 2"/>
                  <a:gd name="T7" fmla="*/ 8 h 10"/>
                  <a:gd name="T8" fmla="*/ 2 w 2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0">
                    <a:moveTo>
                      <a:pt x="2" y="1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1" y="10"/>
                      <a:pt x="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Freeform 14"/>
              <p:cNvSpPr>
                <a:spLocks/>
              </p:cNvSpPr>
              <p:nvPr/>
            </p:nvSpPr>
            <p:spPr bwMode="auto">
              <a:xfrm>
                <a:off x="6707188" y="4329113"/>
                <a:ext cx="3175" cy="38100"/>
              </a:xfrm>
              <a:custGeom>
                <a:avLst/>
                <a:gdLst>
                  <a:gd name="T0" fmla="*/ 1 w 1"/>
                  <a:gd name="T1" fmla="*/ 8 h 10"/>
                  <a:gd name="T2" fmla="*/ 1 w 1"/>
                  <a:gd name="T3" fmla="*/ 2 h 10"/>
                  <a:gd name="T4" fmla="*/ 0 w 1"/>
                  <a:gd name="T5" fmla="*/ 0 h 10"/>
                  <a:gd name="T6" fmla="*/ 0 w 1"/>
                  <a:gd name="T7" fmla="*/ 10 h 10"/>
                  <a:gd name="T8" fmla="*/ 1 w 1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0">
                    <a:moveTo>
                      <a:pt x="1" y="8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1" y="9"/>
                      <a:pt x="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Rectangle 15"/>
              <p:cNvSpPr>
                <a:spLocks noChangeArrowheads="1"/>
              </p:cNvSpPr>
              <p:nvPr/>
            </p:nvSpPr>
            <p:spPr bwMode="auto">
              <a:xfrm>
                <a:off x="6696076" y="4329113"/>
                <a:ext cx="6350" cy="412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Rectangle 16"/>
              <p:cNvSpPr>
                <a:spLocks noChangeArrowheads="1"/>
              </p:cNvSpPr>
              <p:nvPr/>
            </p:nvSpPr>
            <p:spPr bwMode="auto">
              <a:xfrm>
                <a:off x="6683376" y="4329113"/>
                <a:ext cx="7938" cy="412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Rectangle 17"/>
              <p:cNvSpPr>
                <a:spLocks noChangeArrowheads="1"/>
              </p:cNvSpPr>
              <p:nvPr/>
            </p:nvSpPr>
            <p:spPr bwMode="auto">
              <a:xfrm>
                <a:off x="6672263" y="4329113"/>
                <a:ext cx="7938" cy="412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Freeform 18"/>
              <p:cNvSpPr>
                <a:spLocks/>
              </p:cNvSpPr>
              <p:nvPr/>
            </p:nvSpPr>
            <p:spPr bwMode="auto">
              <a:xfrm>
                <a:off x="6665913" y="4329113"/>
                <a:ext cx="3175" cy="41275"/>
              </a:xfrm>
              <a:custGeom>
                <a:avLst/>
                <a:gdLst>
                  <a:gd name="T0" fmla="*/ 2 w 2"/>
                  <a:gd name="T1" fmla="*/ 0 h 26"/>
                  <a:gd name="T2" fmla="*/ 0 w 2"/>
                  <a:gd name="T3" fmla="*/ 0 h 26"/>
                  <a:gd name="T4" fmla="*/ 0 w 2"/>
                  <a:gd name="T5" fmla="*/ 24 h 26"/>
                  <a:gd name="T6" fmla="*/ 2 w 2"/>
                  <a:gd name="T7" fmla="*/ 26 h 26"/>
                  <a:gd name="T8" fmla="*/ 2 w 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6">
                    <a:moveTo>
                      <a:pt x="2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2" y="26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1" name="Rectangle 19"/>
              <p:cNvSpPr>
                <a:spLocks noChangeArrowheads="1"/>
              </p:cNvSpPr>
              <p:nvPr/>
            </p:nvSpPr>
            <p:spPr bwMode="auto">
              <a:xfrm>
                <a:off x="6653213" y="4329113"/>
                <a:ext cx="4763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2" name="Rectangle 20"/>
              <p:cNvSpPr>
                <a:spLocks noChangeArrowheads="1"/>
              </p:cNvSpPr>
              <p:nvPr/>
            </p:nvSpPr>
            <p:spPr bwMode="auto">
              <a:xfrm>
                <a:off x="6642101" y="4329113"/>
                <a:ext cx="7938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3" name="Rectangle 21"/>
              <p:cNvSpPr>
                <a:spLocks noChangeArrowheads="1"/>
              </p:cNvSpPr>
              <p:nvPr/>
            </p:nvSpPr>
            <p:spPr bwMode="auto">
              <a:xfrm>
                <a:off x="6677026" y="4433888"/>
                <a:ext cx="11113" cy="539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4" name="Freeform 22"/>
              <p:cNvSpPr>
                <a:spLocks/>
              </p:cNvSpPr>
              <p:nvPr/>
            </p:nvSpPr>
            <p:spPr bwMode="auto">
              <a:xfrm>
                <a:off x="6751638" y="4479926"/>
                <a:ext cx="44450" cy="41275"/>
              </a:xfrm>
              <a:custGeom>
                <a:avLst/>
                <a:gdLst>
                  <a:gd name="T0" fmla="*/ 28 w 28"/>
                  <a:gd name="T1" fmla="*/ 5 h 26"/>
                  <a:gd name="T2" fmla="*/ 24 w 28"/>
                  <a:gd name="T3" fmla="*/ 0 h 26"/>
                  <a:gd name="T4" fmla="*/ 0 w 28"/>
                  <a:gd name="T5" fmla="*/ 21 h 26"/>
                  <a:gd name="T6" fmla="*/ 5 w 28"/>
                  <a:gd name="T7" fmla="*/ 26 h 26"/>
                  <a:gd name="T8" fmla="*/ 28 w 28"/>
                  <a:gd name="T9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6">
                    <a:moveTo>
                      <a:pt x="28" y="5"/>
                    </a:moveTo>
                    <a:lnTo>
                      <a:pt x="24" y="0"/>
                    </a:lnTo>
                    <a:lnTo>
                      <a:pt x="0" y="21"/>
                    </a:lnTo>
                    <a:lnTo>
                      <a:pt x="5" y="26"/>
                    </a:lnTo>
                    <a:lnTo>
                      <a:pt x="28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5" name="Freeform 23"/>
              <p:cNvSpPr>
                <a:spLocks/>
              </p:cNvSpPr>
              <p:nvPr/>
            </p:nvSpPr>
            <p:spPr bwMode="auto">
              <a:xfrm>
                <a:off x="6575426" y="4476751"/>
                <a:ext cx="44450" cy="41275"/>
              </a:xfrm>
              <a:custGeom>
                <a:avLst/>
                <a:gdLst>
                  <a:gd name="T0" fmla="*/ 28 w 28"/>
                  <a:gd name="T1" fmla="*/ 21 h 26"/>
                  <a:gd name="T2" fmla="*/ 5 w 28"/>
                  <a:gd name="T3" fmla="*/ 0 h 26"/>
                  <a:gd name="T4" fmla="*/ 0 w 28"/>
                  <a:gd name="T5" fmla="*/ 4 h 26"/>
                  <a:gd name="T6" fmla="*/ 23 w 28"/>
                  <a:gd name="T7" fmla="*/ 26 h 26"/>
                  <a:gd name="T8" fmla="*/ 28 w 28"/>
                  <a:gd name="T9" fmla="*/ 2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6">
                    <a:moveTo>
                      <a:pt x="28" y="21"/>
                    </a:moveTo>
                    <a:lnTo>
                      <a:pt x="5" y="0"/>
                    </a:lnTo>
                    <a:lnTo>
                      <a:pt x="0" y="4"/>
                    </a:lnTo>
                    <a:lnTo>
                      <a:pt x="23" y="26"/>
                    </a:lnTo>
                    <a:lnTo>
                      <a:pt x="2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6" name="Rectangle 24"/>
              <p:cNvSpPr>
                <a:spLocks noChangeArrowheads="1"/>
              </p:cNvSpPr>
              <p:nvPr/>
            </p:nvSpPr>
            <p:spPr bwMode="auto">
              <a:xfrm>
                <a:off x="6778626" y="4578351"/>
                <a:ext cx="52388" cy="111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7" name="Rectangle 25"/>
              <p:cNvSpPr>
                <a:spLocks noChangeArrowheads="1"/>
              </p:cNvSpPr>
              <p:nvPr/>
            </p:nvSpPr>
            <p:spPr bwMode="auto">
              <a:xfrm>
                <a:off x="6537326" y="4578351"/>
                <a:ext cx="49213" cy="111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8" name="Freeform 26"/>
              <p:cNvSpPr>
                <a:spLocks noEditPoints="1"/>
              </p:cNvSpPr>
              <p:nvPr/>
            </p:nvSpPr>
            <p:spPr bwMode="auto">
              <a:xfrm>
                <a:off x="6657976" y="4529138"/>
                <a:ext cx="49213" cy="90488"/>
              </a:xfrm>
              <a:custGeom>
                <a:avLst/>
                <a:gdLst>
                  <a:gd name="T0" fmla="*/ 9 w 13"/>
                  <a:gd name="T1" fmla="*/ 11 h 24"/>
                  <a:gd name="T2" fmla="*/ 6 w 13"/>
                  <a:gd name="T3" fmla="*/ 0 h 24"/>
                  <a:gd name="T4" fmla="*/ 4 w 13"/>
                  <a:gd name="T5" fmla="*/ 12 h 24"/>
                  <a:gd name="T6" fmla="*/ 0 w 13"/>
                  <a:gd name="T7" fmla="*/ 18 h 24"/>
                  <a:gd name="T8" fmla="*/ 7 w 13"/>
                  <a:gd name="T9" fmla="*/ 24 h 24"/>
                  <a:gd name="T10" fmla="*/ 13 w 13"/>
                  <a:gd name="T11" fmla="*/ 17 h 24"/>
                  <a:gd name="T12" fmla="*/ 9 w 13"/>
                  <a:gd name="T13" fmla="*/ 11 h 24"/>
                  <a:gd name="T14" fmla="*/ 7 w 13"/>
                  <a:gd name="T15" fmla="*/ 21 h 24"/>
                  <a:gd name="T16" fmla="*/ 3 w 13"/>
                  <a:gd name="T17" fmla="*/ 17 h 24"/>
                  <a:gd name="T18" fmla="*/ 7 w 13"/>
                  <a:gd name="T19" fmla="*/ 14 h 24"/>
                  <a:gd name="T20" fmla="*/ 10 w 13"/>
                  <a:gd name="T21" fmla="*/ 17 h 24"/>
                  <a:gd name="T22" fmla="*/ 7 w 13"/>
                  <a:gd name="T23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24">
                    <a:moveTo>
                      <a:pt x="9" y="11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2" y="13"/>
                      <a:pt x="0" y="15"/>
                      <a:pt x="0" y="18"/>
                    </a:cubicBezTo>
                    <a:cubicBezTo>
                      <a:pt x="0" y="21"/>
                      <a:pt x="3" y="24"/>
                      <a:pt x="7" y="24"/>
                    </a:cubicBezTo>
                    <a:cubicBezTo>
                      <a:pt x="10" y="24"/>
                      <a:pt x="13" y="21"/>
                      <a:pt x="13" y="17"/>
                    </a:cubicBezTo>
                    <a:cubicBezTo>
                      <a:pt x="13" y="15"/>
                      <a:pt x="12" y="12"/>
                      <a:pt x="9" y="11"/>
                    </a:cubicBezTo>
                    <a:close/>
                    <a:moveTo>
                      <a:pt x="7" y="21"/>
                    </a:moveTo>
                    <a:cubicBezTo>
                      <a:pt x="5" y="21"/>
                      <a:pt x="3" y="19"/>
                      <a:pt x="3" y="17"/>
                    </a:cubicBezTo>
                    <a:cubicBezTo>
                      <a:pt x="3" y="15"/>
                      <a:pt x="5" y="14"/>
                      <a:pt x="7" y="14"/>
                    </a:cubicBezTo>
                    <a:cubicBezTo>
                      <a:pt x="9" y="14"/>
                      <a:pt x="10" y="15"/>
                      <a:pt x="10" y="17"/>
                    </a:cubicBezTo>
                    <a:cubicBezTo>
                      <a:pt x="10" y="19"/>
                      <a:pt x="9" y="21"/>
                      <a:pt x="7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9" name="Freeform 27"/>
              <p:cNvSpPr>
                <a:spLocks/>
              </p:cNvSpPr>
              <p:nvPr/>
            </p:nvSpPr>
            <p:spPr bwMode="auto">
              <a:xfrm>
                <a:off x="6743701" y="4645026"/>
                <a:ext cx="46038" cy="46038"/>
              </a:xfrm>
              <a:custGeom>
                <a:avLst/>
                <a:gdLst>
                  <a:gd name="T0" fmla="*/ 0 w 29"/>
                  <a:gd name="T1" fmla="*/ 5 h 29"/>
                  <a:gd name="T2" fmla="*/ 24 w 29"/>
                  <a:gd name="T3" fmla="*/ 29 h 29"/>
                  <a:gd name="T4" fmla="*/ 29 w 29"/>
                  <a:gd name="T5" fmla="*/ 24 h 29"/>
                  <a:gd name="T6" fmla="*/ 5 w 29"/>
                  <a:gd name="T7" fmla="*/ 0 h 29"/>
                  <a:gd name="T8" fmla="*/ 0 w 29"/>
                  <a:gd name="T9" fmla="*/ 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9">
                    <a:moveTo>
                      <a:pt x="0" y="5"/>
                    </a:moveTo>
                    <a:lnTo>
                      <a:pt x="24" y="29"/>
                    </a:lnTo>
                    <a:lnTo>
                      <a:pt x="29" y="24"/>
                    </a:lnTo>
                    <a:lnTo>
                      <a:pt x="5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0" name="Freeform 28"/>
              <p:cNvSpPr>
                <a:spLocks/>
              </p:cNvSpPr>
              <p:nvPr/>
            </p:nvSpPr>
            <p:spPr bwMode="auto">
              <a:xfrm>
                <a:off x="6578601" y="4649788"/>
                <a:ext cx="46038" cy="44450"/>
              </a:xfrm>
              <a:custGeom>
                <a:avLst/>
                <a:gdLst>
                  <a:gd name="T0" fmla="*/ 0 w 29"/>
                  <a:gd name="T1" fmla="*/ 23 h 28"/>
                  <a:gd name="T2" fmla="*/ 5 w 29"/>
                  <a:gd name="T3" fmla="*/ 28 h 28"/>
                  <a:gd name="T4" fmla="*/ 29 w 29"/>
                  <a:gd name="T5" fmla="*/ 4 h 28"/>
                  <a:gd name="T6" fmla="*/ 24 w 29"/>
                  <a:gd name="T7" fmla="*/ 0 h 28"/>
                  <a:gd name="T8" fmla="*/ 0 w 29"/>
                  <a:gd name="T9" fmla="*/ 2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0" y="23"/>
                    </a:moveTo>
                    <a:lnTo>
                      <a:pt x="5" y="28"/>
                    </a:lnTo>
                    <a:lnTo>
                      <a:pt x="29" y="4"/>
                    </a:lnTo>
                    <a:lnTo>
                      <a:pt x="24" y="0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1" name="Rectangle 29"/>
              <p:cNvSpPr>
                <a:spLocks noChangeArrowheads="1"/>
              </p:cNvSpPr>
              <p:nvPr/>
            </p:nvSpPr>
            <p:spPr bwMode="auto">
              <a:xfrm>
                <a:off x="6677026" y="4679951"/>
                <a:ext cx="11113" cy="492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2" name="Freeform 30"/>
              <p:cNvSpPr>
                <a:spLocks noEditPoints="1"/>
              </p:cNvSpPr>
              <p:nvPr/>
            </p:nvSpPr>
            <p:spPr bwMode="auto">
              <a:xfrm>
                <a:off x="6492876" y="4378326"/>
                <a:ext cx="379413" cy="395288"/>
              </a:xfrm>
              <a:custGeom>
                <a:avLst/>
                <a:gdLst>
                  <a:gd name="T0" fmla="*/ 51 w 101"/>
                  <a:gd name="T1" fmla="*/ 4 h 105"/>
                  <a:gd name="T2" fmla="*/ 51 w 101"/>
                  <a:gd name="T3" fmla="*/ 0 h 105"/>
                  <a:gd name="T4" fmla="*/ 45 w 101"/>
                  <a:gd name="T5" fmla="*/ 0 h 105"/>
                  <a:gd name="T6" fmla="*/ 45 w 101"/>
                  <a:gd name="T7" fmla="*/ 4 h 105"/>
                  <a:gd name="T8" fmla="*/ 0 w 101"/>
                  <a:gd name="T9" fmla="*/ 54 h 105"/>
                  <a:gd name="T10" fmla="*/ 50 w 101"/>
                  <a:gd name="T11" fmla="*/ 105 h 105"/>
                  <a:gd name="T12" fmla="*/ 101 w 101"/>
                  <a:gd name="T13" fmla="*/ 54 h 105"/>
                  <a:gd name="T14" fmla="*/ 51 w 101"/>
                  <a:gd name="T15" fmla="*/ 4 h 105"/>
                  <a:gd name="T16" fmla="*/ 50 w 101"/>
                  <a:gd name="T17" fmla="*/ 97 h 105"/>
                  <a:gd name="T18" fmla="*/ 8 w 101"/>
                  <a:gd name="T19" fmla="*/ 54 h 105"/>
                  <a:gd name="T20" fmla="*/ 51 w 101"/>
                  <a:gd name="T21" fmla="*/ 12 h 105"/>
                  <a:gd name="T22" fmla="*/ 93 w 101"/>
                  <a:gd name="T23" fmla="*/ 54 h 105"/>
                  <a:gd name="T24" fmla="*/ 50 w 101"/>
                  <a:gd name="T25" fmla="*/ 97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1" h="105">
                    <a:moveTo>
                      <a:pt x="51" y="4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0" y="7"/>
                      <a:pt x="0" y="28"/>
                      <a:pt x="0" y="54"/>
                    </a:cubicBezTo>
                    <a:cubicBezTo>
                      <a:pt x="0" y="82"/>
                      <a:pt x="23" y="105"/>
                      <a:pt x="50" y="105"/>
                    </a:cubicBezTo>
                    <a:cubicBezTo>
                      <a:pt x="78" y="105"/>
                      <a:pt x="101" y="82"/>
                      <a:pt x="101" y="54"/>
                    </a:cubicBezTo>
                    <a:cubicBezTo>
                      <a:pt x="101" y="27"/>
                      <a:pt x="78" y="4"/>
                      <a:pt x="51" y="4"/>
                    </a:cubicBezTo>
                    <a:close/>
                    <a:moveTo>
                      <a:pt x="50" y="97"/>
                    </a:moveTo>
                    <a:cubicBezTo>
                      <a:pt x="27" y="97"/>
                      <a:pt x="8" y="78"/>
                      <a:pt x="8" y="54"/>
                    </a:cubicBezTo>
                    <a:cubicBezTo>
                      <a:pt x="8" y="31"/>
                      <a:pt x="27" y="12"/>
                      <a:pt x="51" y="12"/>
                    </a:cubicBezTo>
                    <a:cubicBezTo>
                      <a:pt x="74" y="12"/>
                      <a:pt x="93" y="31"/>
                      <a:pt x="93" y="54"/>
                    </a:cubicBezTo>
                    <a:cubicBezTo>
                      <a:pt x="93" y="78"/>
                      <a:pt x="74" y="97"/>
                      <a:pt x="50" y="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0" name="Group 59"/>
          <p:cNvGrpSpPr>
            <a:grpSpLocks/>
          </p:cNvGrpSpPr>
          <p:nvPr/>
        </p:nvGrpSpPr>
        <p:grpSpPr bwMode="auto">
          <a:xfrm>
            <a:off x="6502365" y="2301419"/>
            <a:ext cx="541338" cy="539750"/>
            <a:chOff x="8055845" y="2670783"/>
            <a:chExt cx="720966" cy="720966"/>
          </a:xfrm>
        </p:grpSpPr>
        <p:sp>
          <p:nvSpPr>
            <p:cNvPr id="16" name="Rounded Rectangle 15"/>
            <p:cNvSpPr/>
            <p:nvPr/>
          </p:nvSpPr>
          <p:spPr>
            <a:xfrm>
              <a:off x="8055845" y="2670783"/>
              <a:ext cx="720966" cy="720966"/>
            </a:xfrm>
            <a:prstGeom prst="roundRect">
              <a:avLst/>
            </a:prstGeom>
            <a:solidFill>
              <a:srgbClr val="F39C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8289162" y="2883027"/>
              <a:ext cx="254333" cy="296479"/>
              <a:chOff x="7548563" y="2860676"/>
              <a:chExt cx="277813" cy="323850"/>
            </a:xfrm>
            <a:solidFill>
              <a:schemeClr val="bg1"/>
            </a:solidFill>
          </p:grpSpPr>
          <p:sp>
            <p:nvSpPr>
              <p:cNvPr id="44" name="Freeform 65"/>
              <p:cNvSpPr>
                <a:spLocks/>
              </p:cNvSpPr>
              <p:nvPr/>
            </p:nvSpPr>
            <p:spPr bwMode="auto">
              <a:xfrm>
                <a:off x="7585076" y="2946401"/>
                <a:ext cx="200025" cy="125413"/>
              </a:xfrm>
              <a:custGeom>
                <a:avLst/>
                <a:gdLst>
                  <a:gd name="T0" fmla="*/ 48 w 53"/>
                  <a:gd name="T1" fmla="*/ 2 h 33"/>
                  <a:gd name="T2" fmla="*/ 32 w 53"/>
                  <a:gd name="T3" fmla="*/ 17 h 33"/>
                  <a:gd name="T4" fmla="*/ 23 w 53"/>
                  <a:gd name="T5" fmla="*/ 8 h 33"/>
                  <a:gd name="T6" fmla="*/ 3 w 53"/>
                  <a:gd name="T7" fmla="*/ 28 h 33"/>
                  <a:gd name="T8" fmla="*/ 6 w 53"/>
                  <a:gd name="T9" fmla="*/ 31 h 33"/>
                  <a:gd name="T10" fmla="*/ 23 w 53"/>
                  <a:gd name="T11" fmla="*/ 15 h 33"/>
                  <a:gd name="T12" fmla="*/ 32 w 53"/>
                  <a:gd name="T13" fmla="*/ 24 h 33"/>
                  <a:gd name="T14" fmla="*/ 51 w 53"/>
                  <a:gd name="T15" fmla="*/ 6 h 33"/>
                  <a:gd name="T16" fmla="*/ 48 w 53"/>
                  <a:gd name="T17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33">
                    <a:moveTo>
                      <a:pt x="48" y="2"/>
                    </a:move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23" y="8"/>
                      <a:pt x="23" y="8"/>
                    </a:cubicBezTo>
                    <a:cubicBezTo>
                      <a:pt x="15" y="15"/>
                      <a:pt x="10" y="20"/>
                      <a:pt x="3" y="28"/>
                    </a:cubicBezTo>
                    <a:cubicBezTo>
                      <a:pt x="0" y="30"/>
                      <a:pt x="4" y="33"/>
                      <a:pt x="6" y="31"/>
                    </a:cubicBezTo>
                    <a:cubicBezTo>
                      <a:pt x="13" y="25"/>
                      <a:pt x="16" y="21"/>
                      <a:pt x="23" y="15"/>
                    </a:cubicBezTo>
                    <a:cubicBezTo>
                      <a:pt x="32" y="24"/>
                      <a:pt x="32" y="24"/>
                      <a:pt x="32" y="24"/>
                    </a:cubicBezTo>
                    <a:cubicBezTo>
                      <a:pt x="40" y="17"/>
                      <a:pt x="43" y="13"/>
                      <a:pt x="51" y="6"/>
                    </a:cubicBezTo>
                    <a:cubicBezTo>
                      <a:pt x="53" y="3"/>
                      <a:pt x="50" y="0"/>
                      <a:pt x="4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5" name="Freeform 66"/>
              <p:cNvSpPr>
                <a:spLocks/>
              </p:cNvSpPr>
              <p:nvPr/>
            </p:nvSpPr>
            <p:spPr bwMode="auto">
              <a:xfrm>
                <a:off x="7600951" y="3124201"/>
                <a:ext cx="71438" cy="60325"/>
              </a:xfrm>
              <a:custGeom>
                <a:avLst/>
                <a:gdLst>
                  <a:gd name="T0" fmla="*/ 2 w 19"/>
                  <a:gd name="T1" fmla="*/ 10 h 16"/>
                  <a:gd name="T2" fmla="*/ 5 w 19"/>
                  <a:gd name="T3" fmla="*/ 14 h 16"/>
                  <a:gd name="T4" fmla="*/ 19 w 19"/>
                  <a:gd name="T5" fmla="*/ 0 h 16"/>
                  <a:gd name="T6" fmla="*/ 12 w 19"/>
                  <a:gd name="T7" fmla="*/ 0 h 16"/>
                  <a:gd name="T8" fmla="*/ 2 w 19"/>
                  <a:gd name="T9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6">
                    <a:moveTo>
                      <a:pt x="2" y="10"/>
                    </a:moveTo>
                    <a:cubicBezTo>
                      <a:pt x="0" y="13"/>
                      <a:pt x="3" y="16"/>
                      <a:pt x="5" y="1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2" y="0"/>
                      <a:pt x="12" y="0"/>
                      <a:pt x="12" y="0"/>
                    </a:cubicBezTo>
                    <a:lnTo>
                      <a:pt x="2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6" name="Freeform 67"/>
              <p:cNvSpPr>
                <a:spLocks/>
              </p:cNvSpPr>
              <p:nvPr/>
            </p:nvSpPr>
            <p:spPr bwMode="auto">
              <a:xfrm>
                <a:off x="7702551" y="3124201"/>
                <a:ext cx="71438" cy="60325"/>
              </a:xfrm>
              <a:custGeom>
                <a:avLst/>
                <a:gdLst>
                  <a:gd name="T0" fmla="*/ 6 w 19"/>
                  <a:gd name="T1" fmla="*/ 0 h 16"/>
                  <a:gd name="T2" fmla="*/ 0 w 19"/>
                  <a:gd name="T3" fmla="*/ 0 h 16"/>
                  <a:gd name="T4" fmla="*/ 13 w 19"/>
                  <a:gd name="T5" fmla="*/ 14 h 16"/>
                  <a:gd name="T6" fmla="*/ 17 w 19"/>
                  <a:gd name="T7" fmla="*/ 10 h 16"/>
                  <a:gd name="T8" fmla="*/ 6 w 19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6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6" y="16"/>
                      <a:pt x="19" y="13"/>
                      <a:pt x="17" y="10"/>
                    </a:cubicBezTo>
                    <a:lnTo>
                      <a:pt x="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7" name="Freeform 68"/>
              <p:cNvSpPr>
                <a:spLocks/>
              </p:cNvSpPr>
              <p:nvPr/>
            </p:nvSpPr>
            <p:spPr bwMode="auto">
              <a:xfrm>
                <a:off x="7675563" y="3124201"/>
                <a:ext cx="19050" cy="55563"/>
              </a:xfrm>
              <a:custGeom>
                <a:avLst/>
                <a:gdLst>
                  <a:gd name="T0" fmla="*/ 0 w 5"/>
                  <a:gd name="T1" fmla="*/ 12 h 15"/>
                  <a:gd name="T2" fmla="*/ 5 w 5"/>
                  <a:gd name="T3" fmla="*/ 12 h 15"/>
                  <a:gd name="T4" fmla="*/ 5 w 5"/>
                  <a:gd name="T5" fmla="*/ 0 h 15"/>
                  <a:gd name="T6" fmla="*/ 0 w 5"/>
                  <a:gd name="T7" fmla="*/ 0 h 15"/>
                  <a:gd name="T8" fmla="*/ 0 w 5"/>
                  <a:gd name="T9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12"/>
                    </a:moveTo>
                    <a:cubicBezTo>
                      <a:pt x="0" y="15"/>
                      <a:pt x="5" y="15"/>
                      <a:pt x="5" y="1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8" name="Freeform 69"/>
              <p:cNvSpPr>
                <a:spLocks/>
              </p:cNvSpPr>
              <p:nvPr/>
            </p:nvSpPr>
            <p:spPr bwMode="auto">
              <a:xfrm>
                <a:off x="7675563" y="2860676"/>
                <a:ext cx="19050" cy="30163"/>
              </a:xfrm>
              <a:custGeom>
                <a:avLst/>
                <a:gdLst>
                  <a:gd name="T0" fmla="*/ 5 w 5"/>
                  <a:gd name="T1" fmla="*/ 3 h 8"/>
                  <a:gd name="T2" fmla="*/ 0 w 5"/>
                  <a:gd name="T3" fmla="*/ 3 h 8"/>
                  <a:gd name="T4" fmla="*/ 0 w 5"/>
                  <a:gd name="T5" fmla="*/ 8 h 8"/>
                  <a:gd name="T6" fmla="*/ 5 w 5"/>
                  <a:gd name="T7" fmla="*/ 8 h 8"/>
                  <a:gd name="T8" fmla="*/ 5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lnTo>
                      <a:pt x="5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9" name="Freeform 70"/>
              <p:cNvSpPr>
                <a:spLocks noEditPoints="1"/>
              </p:cNvSpPr>
              <p:nvPr/>
            </p:nvSpPr>
            <p:spPr bwMode="auto">
              <a:xfrm>
                <a:off x="7548563" y="2898776"/>
                <a:ext cx="277813" cy="217488"/>
              </a:xfrm>
              <a:custGeom>
                <a:avLst/>
                <a:gdLst>
                  <a:gd name="T0" fmla="*/ 68 w 74"/>
                  <a:gd name="T1" fmla="*/ 0 h 58"/>
                  <a:gd name="T2" fmla="*/ 5 w 74"/>
                  <a:gd name="T3" fmla="*/ 0 h 58"/>
                  <a:gd name="T4" fmla="*/ 0 w 74"/>
                  <a:gd name="T5" fmla="*/ 5 h 58"/>
                  <a:gd name="T6" fmla="*/ 0 w 74"/>
                  <a:gd name="T7" fmla="*/ 52 h 58"/>
                  <a:gd name="T8" fmla="*/ 5 w 74"/>
                  <a:gd name="T9" fmla="*/ 58 h 58"/>
                  <a:gd name="T10" fmla="*/ 68 w 74"/>
                  <a:gd name="T11" fmla="*/ 58 h 58"/>
                  <a:gd name="T12" fmla="*/ 74 w 74"/>
                  <a:gd name="T13" fmla="*/ 52 h 58"/>
                  <a:gd name="T14" fmla="*/ 74 w 74"/>
                  <a:gd name="T15" fmla="*/ 5 h 58"/>
                  <a:gd name="T16" fmla="*/ 68 w 74"/>
                  <a:gd name="T17" fmla="*/ 0 h 58"/>
                  <a:gd name="T18" fmla="*/ 66 w 74"/>
                  <a:gd name="T19" fmla="*/ 50 h 58"/>
                  <a:gd name="T20" fmla="*/ 66 w 74"/>
                  <a:gd name="T21" fmla="*/ 50 h 58"/>
                  <a:gd name="T22" fmla="*/ 8 w 74"/>
                  <a:gd name="T23" fmla="*/ 50 h 58"/>
                  <a:gd name="T24" fmla="*/ 7 w 74"/>
                  <a:gd name="T25" fmla="*/ 50 h 58"/>
                  <a:gd name="T26" fmla="*/ 7 w 74"/>
                  <a:gd name="T27" fmla="*/ 8 h 58"/>
                  <a:gd name="T28" fmla="*/ 8 w 74"/>
                  <a:gd name="T29" fmla="*/ 7 h 58"/>
                  <a:gd name="T30" fmla="*/ 66 w 74"/>
                  <a:gd name="T31" fmla="*/ 7 h 58"/>
                  <a:gd name="T32" fmla="*/ 66 w 74"/>
                  <a:gd name="T33" fmla="*/ 8 h 58"/>
                  <a:gd name="T34" fmla="*/ 66 w 74"/>
                  <a:gd name="T35" fmla="*/ 5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4" h="58">
                    <a:moveTo>
                      <a:pt x="68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5"/>
                      <a:pt x="2" y="58"/>
                      <a:pt x="5" y="58"/>
                    </a:cubicBezTo>
                    <a:cubicBezTo>
                      <a:pt x="26" y="58"/>
                      <a:pt x="47" y="58"/>
                      <a:pt x="68" y="58"/>
                    </a:cubicBezTo>
                    <a:cubicBezTo>
                      <a:pt x="71" y="58"/>
                      <a:pt x="74" y="55"/>
                      <a:pt x="74" y="52"/>
                    </a:cubicBezTo>
                    <a:cubicBezTo>
                      <a:pt x="74" y="31"/>
                      <a:pt x="74" y="26"/>
                      <a:pt x="74" y="5"/>
                    </a:cubicBezTo>
                    <a:cubicBezTo>
                      <a:pt x="74" y="2"/>
                      <a:pt x="71" y="0"/>
                      <a:pt x="68" y="0"/>
                    </a:cubicBezTo>
                    <a:close/>
                    <a:moveTo>
                      <a:pt x="66" y="50"/>
                    </a:moveTo>
                    <a:cubicBezTo>
                      <a:pt x="66" y="50"/>
                      <a:pt x="66" y="50"/>
                      <a:pt x="66" y="50"/>
                    </a:cubicBezTo>
                    <a:cubicBezTo>
                      <a:pt x="46" y="50"/>
                      <a:pt x="27" y="50"/>
                      <a:pt x="8" y="50"/>
                    </a:cubicBezTo>
                    <a:cubicBezTo>
                      <a:pt x="8" y="50"/>
                      <a:pt x="7" y="50"/>
                      <a:pt x="7" y="5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8" y="7"/>
                      <a:pt x="8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8"/>
                      <a:pt x="66" y="8"/>
                    </a:cubicBezTo>
                    <a:cubicBezTo>
                      <a:pt x="66" y="27"/>
                      <a:pt x="66" y="30"/>
                      <a:pt x="66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502365" y="1541021"/>
            <a:ext cx="541338" cy="541337"/>
            <a:chOff x="8055845" y="1772561"/>
            <a:chExt cx="720966" cy="720966"/>
          </a:xfrm>
        </p:grpSpPr>
        <p:sp>
          <p:nvSpPr>
            <p:cNvPr id="15" name="Rounded Rectangle 14"/>
            <p:cNvSpPr/>
            <p:nvPr/>
          </p:nvSpPr>
          <p:spPr>
            <a:xfrm>
              <a:off x="8055845" y="1772561"/>
              <a:ext cx="720966" cy="720966"/>
            </a:xfrm>
            <a:prstGeom prst="roundRect">
              <a:avLst/>
            </a:prstGeom>
            <a:solidFill>
              <a:srgbClr val="C03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  <p:sp>
          <p:nvSpPr>
            <p:cNvPr id="50" name="Freeform 71"/>
            <p:cNvSpPr>
              <a:spLocks noEditPoints="1"/>
            </p:cNvSpPr>
            <p:nvPr/>
          </p:nvSpPr>
          <p:spPr bwMode="auto">
            <a:xfrm>
              <a:off x="8305329" y="1964959"/>
              <a:ext cx="221999" cy="336170"/>
            </a:xfrm>
            <a:custGeom>
              <a:avLst/>
              <a:gdLst>
                <a:gd name="T0" fmla="*/ 13 w 48"/>
                <a:gd name="T1" fmla="*/ 59 h 73"/>
                <a:gd name="T2" fmla="*/ 36 w 48"/>
                <a:gd name="T3" fmla="*/ 59 h 73"/>
                <a:gd name="T4" fmla="*/ 36 w 48"/>
                <a:gd name="T5" fmla="*/ 59 h 73"/>
                <a:gd name="T6" fmla="*/ 37 w 48"/>
                <a:gd name="T7" fmla="*/ 59 h 73"/>
                <a:gd name="T8" fmla="*/ 38 w 48"/>
                <a:gd name="T9" fmla="*/ 57 h 73"/>
                <a:gd name="T10" fmla="*/ 24 w 48"/>
                <a:gd name="T11" fmla="*/ 41 h 73"/>
                <a:gd name="T12" fmla="*/ 11 w 48"/>
                <a:gd name="T13" fmla="*/ 57 h 73"/>
                <a:gd name="T14" fmla="*/ 11 w 48"/>
                <a:gd name="T15" fmla="*/ 59 h 73"/>
                <a:gd name="T16" fmla="*/ 13 w 48"/>
                <a:gd name="T17" fmla="*/ 59 h 73"/>
                <a:gd name="T18" fmla="*/ 13 w 48"/>
                <a:gd name="T19" fmla="*/ 59 h 73"/>
                <a:gd name="T20" fmla="*/ 44 w 48"/>
                <a:gd name="T21" fmla="*/ 11 h 73"/>
                <a:gd name="T22" fmla="*/ 48 w 48"/>
                <a:gd name="T23" fmla="*/ 7 h 73"/>
                <a:gd name="T24" fmla="*/ 48 w 48"/>
                <a:gd name="T25" fmla="*/ 5 h 73"/>
                <a:gd name="T26" fmla="*/ 44 w 48"/>
                <a:gd name="T27" fmla="*/ 0 h 73"/>
                <a:gd name="T28" fmla="*/ 5 w 48"/>
                <a:gd name="T29" fmla="*/ 0 h 73"/>
                <a:gd name="T30" fmla="*/ 0 w 48"/>
                <a:gd name="T31" fmla="*/ 5 h 73"/>
                <a:gd name="T32" fmla="*/ 0 w 48"/>
                <a:gd name="T33" fmla="*/ 7 h 73"/>
                <a:gd name="T34" fmla="*/ 4 w 48"/>
                <a:gd name="T35" fmla="*/ 11 h 73"/>
                <a:gd name="T36" fmla="*/ 44 w 48"/>
                <a:gd name="T37" fmla="*/ 11 h 73"/>
                <a:gd name="T38" fmla="*/ 40 w 48"/>
                <a:gd name="T39" fmla="*/ 13 h 73"/>
                <a:gd name="T40" fmla="*/ 44 w 48"/>
                <a:gd name="T41" fmla="*/ 13 h 73"/>
                <a:gd name="T42" fmla="*/ 31 w 48"/>
                <a:gd name="T43" fmla="*/ 36 h 73"/>
                <a:gd name="T44" fmla="*/ 44 w 48"/>
                <a:gd name="T45" fmla="*/ 59 h 73"/>
                <a:gd name="T46" fmla="*/ 40 w 48"/>
                <a:gd name="T47" fmla="*/ 59 h 73"/>
                <a:gd name="T48" fmla="*/ 26 w 48"/>
                <a:gd name="T49" fmla="*/ 38 h 73"/>
                <a:gd name="T50" fmla="*/ 25 w 48"/>
                <a:gd name="T51" fmla="*/ 36 h 73"/>
                <a:gd name="T52" fmla="*/ 26 w 48"/>
                <a:gd name="T53" fmla="*/ 35 h 73"/>
                <a:gd name="T54" fmla="*/ 26 w 48"/>
                <a:gd name="T55" fmla="*/ 35 h 73"/>
                <a:gd name="T56" fmla="*/ 40 w 48"/>
                <a:gd name="T57" fmla="*/ 13 h 73"/>
                <a:gd name="T58" fmla="*/ 4 w 48"/>
                <a:gd name="T59" fmla="*/ 61 h 73"/>
                <a:gd name="T60" fmla="*/ 0 w 48"/>
                <a:gd name="T61" fmla="*/ 66 h 73"/>
                <a:gd name="T62" fmla="*/ 0 w 48"/>
                <a:gd name="T63" fmla="*/ 68 h 73"/>
                <a:gd name="T64" fmla="*/ 5 w 48"/>
                <a:gd name="T65" fmla="*/ 73 h 73"/>
                <a:gd name="T66" fmla="*/ 44 w 48"/>
                <a:gd name="T67" fmla="*/ 73 h 73"/>
                <a:gd name="T68" fmla="*/ 48 w 48"/>
                <a:gd name="T69" fmla="*/ 68 h 73"/>
                <a:gd name="T70" fmla="*/ 48 w 48"/>
                <a:gd name="T71" fmla="*/ 66 h 73"/>
                <a:gd name="T72" fmla="*/ 44 w 48"/>
                <a:gd name="T73" fmla="*/ 61 h 73"/>
                <a:gd name="T74" fmla="*/ 4 w 48"/>
                <a:gd name="T75" fmla="*/ 61 h 73"/>
                <a:gd name="T76" fmla="*/ 8 w 48"/>
                <a:gd name="T77" fmla="*/ 59 h 73"/>
                <a:gd name="T78" fmla="*/ 4 w 48"/>
                <a:gd name="T79" fmla="*/ 59 h 73"/>
                <a:gd name="T80" fmla="*/ 18 w 48"/>
                <a:gd name="T81" fmla="*/ 36 h 73"/>
                <a:gd name="T82" fmla="*/ 4 w 48"/>
                <a:gd name="T83" fmla="*/ 13 h 73"/>
                <a:gd name="T84" fmla="*/ 8 w 48"/>
                <a:gd name="T85" fmla="*/ 13 h 73"/>
                <a:gd name="T86" fmla="*/ 22 w 48"/>
                <a:gd name="T87" fmla="*/ 35 h 73"/>
                <a:gd name="T88" fmla="*/ 24 w 48"/>
                <a:gd name="T89" fmla="*/ 37 h 73"/>
                <a:gd name="T90" fmla="*/ 22 w 48"/>
                <a:gd name="T91" fmla="*/ 38 h 73"/>
                <a:gd name="T92" fmla="*/ 8 w 48"/>
                <a:gd name="T93" fmla="*/ 5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8" h="73">
                  <a:moveTo>
                    <a:pt x="13" y="59"/>
                  </a:moveTo>
                  <a:cubicBezTo>
                    <a:pt x="36" y="59"/>
                    <a:pt x="36" y="59"/>
                    <a:pt x="36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6" y="59"/>
                    <a:pt x="37" y="59"/>
                    <a:pt x="37" y="59"/>
                  </a:cubicBezTo>
                  <a:cubicBezTo>
                    <a:pt x="38" y="58"/>
                    <a:pt x="38" y="57"/>
                    <a:pt x="38" y="57"/>
                  </a:cubicBezTo>
                  <a:cubicBezTo>
                    <a:pt x="36" y="49"/>
                    <a:pt x="31" y="41"/>
                    <a:pt x="24" y="41"/>
                  </a:cubicBezTo>
                  <a:cubicBezTo>
                    <a:pt x="17" y="41"/>
                    <a:pt x="12" y="49"/>
                    <a:pt x="11" y="57"/>
                  </a:cubicBezTo>
                  <a:cubicBezTo>
                    <a:pt x="11" y="57"/>
                    <a:pt x="11" y="58"/>
                    <a:pt x="11" y="59"/>
                  </a:cubicBezTo>
                  <a:cubicBezTo>
                    <a:pt x="12" y="59"/>
                    <a:pt x="12" y="59"/>
                    <a:pt x="13" y="59"/>
                  </a:cubicBezTo>
                  <a:cubicBezTo>
                    <a:pt x="13" y="59"/>
                    <a:pt x="13" y="59"/>
                    <a:pt x="13" y="59"/>
                  </a:cubicBezTo>
                  <a:close/>
                  <a:moveTo>
                    <a:pt x="44" y="11"/>
                  </a:moveTo>
                  <a:cubicBezTo>
                    <a:pt x="47" y="11"/>
                    <a:pt x="48" y="9"/>
                    <a:pt x="48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2"/>
                    <a:pt x="46" y="0"/>
                    <a:pt x="4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9"/>
                    <a:pt x="2" y="11"/>
                    <a:pt x="4" y="11"/>
                  </a:cubicBezTo>
                  <a:cubicBezTo>
                    <a:pt x="44" y="11"/>
                    <a:pt x="44" y="11"/>
                    <a:pt x="44" y="11"/>
                  </a:cubicBezTo>
                  <a:close/>
                  <a:moveTo>
                    <a:pt x="40" y="13"/>
                  </a:moveTo>
                  <a:cubicBezTo>
                    <a:pt x="44" y="13"/>
                    <a:pt x="44" y="13"/>
                    <a:pt x="44" y="13"/>
                  </a:cubicBezTo>
                  <a:cubicBezTo>
                    <a:pt x="43" y="22"/>
                    <a:pt x="39" y="31"/>
                    <a:pt x="31" y="36"/>
                  </a:cubicBezTo>
                  <a:cubicBezTo>
                    <a:pt x="39" y="42"/>
                    <a:pt x="43" y="50"/>
                    <a:pt x="44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39" y="51"/>
                    <a:pt x="35" y="41"/>
                    <a:pt x="26" y="38"/>
                  </a:cubicBezTo>
                  <a:cubicBezTo>
                    <a:pt x="25" y="38"/>
                    <a:pt x="25" y="37"/>
                    <a:pt x="25" y="36"/>
                  </a:cubicBezTo>
                  <a:cubicBezTo>
                    <a:pt x="25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34" y="32"/>
                    <a:pt x="39" y="21"/>
                    <a:pt x="40" y="13"/>
                  </a:cubicBezTo>
                  <a:close/>
                  <a:moveTo>
                    <a:pt x="4" y="61"/>
                  </a:moveTo>
                  <a:cubicBezTo>
                    <a:pt x="2" y="62"/>
                    <a:pt x="0" y="64"/>
                    <a:pt x="0" y="66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0"/>
                    <a:pt x="2" y="73"/>
                    <a:pt x="5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6" y="73"/>
                    <a:pt x="48" y="70"/>
                    <a:pt x="48" y="68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8" y="64"/>
                    <a:pt x="47" y="62"/>
                    <a:pt x="44" y="61"/>
                  </a:cubicBezTo>
                  <a:cubicBezTo>
                    <a:pt x="4" y="61"/>
                    <a:pt x="4" y="61"/>
                    <a:pt x="4" y="61"/>
                  </a:cubicBezTo>
                  <a:close/>
                  <a:moveTo>
                    <a:pt x="8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5" y="50"/>
                    <a:pt x="10" y="42"/>
                    <a:pt x="18" y="36"/>
                  </a:cubicBezTo>
                  <a:cubicBezTo>
                    <a:pt x="10" y="31"/>
                    <a:pt x="5" y="22"/>
                    <a:pt x="4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9" y="21"/>
                    <a:pt x="14" y="32"/>
                    <a:pt x="22" y="35"/>
                  </a:cubicBezTo>
                  <a:cubicBezTo>
                    <a:pt x="23" y="35"/>
                    <a:pt x="24" y="36"/>
                    <a:pt x="24" y="37"/>
                  </a:cubicBezTo>
                  <a:cubicBezTo>
                    <a:pt x="23" y="38"/>
                    <a:pt x="23" y="38"/>
                    <a:pt x="22" y="38"/>
                  </a:cubicBezTo>
                  <a:cubicBezTo>
                    <a:pt x="14" y="41"/>
                    <a:pt x="9" y="51"/>
                    <a:pt x="8" y="5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65" name="Picture 6" descr="http://itd2.mycdn.me/image?id=771893592757&amp;t=20&amp;plc=WEB&amp;tkn=*inGERk3D3HHoGRWNxNAfJ2fhZv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9221" y="3210789"/>
            <a:ext cx="1635102" cy="184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Прямоугольник 66"/>
          <p:cNvSpPr/>
          <p:nvPr/>
        </p:nvSpPr>
        <p:spPr>
          <a:xfrm>
            <a:off x="155275" y="0"/>
            <a:ext cx="8794437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a typeface="Arial" charset="0"/>
                <a:cs typeface="Abadi MT Condensed Extra Bold"/>
              </a:rPr>
              <a:t>Поддержка профессионального роста молодых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a typeface="Arial" charset="0"/>
                <a:cs typeface="Abadi MT Condensed Extra Bold"/>
              </a:rPr>
              <a:t>педагогов – стратегическое направление деятельности муниципальной системы образования</a:t>
            </a:r>
          </a:p>
        </p:txBody>
      </p:sp>
      <p:grpSp>
        <p:nvGrpSpPr>
          <p:cNvPr id="72" name="Group 33"/>
          <p:cNvGrpSpPr>
            <a:grpSpLocks/>
          </p:cNvGrpSpPr>
          <p:nvPr/>
        </p:nvGrpSpPr>
        <p:grpSpPr bwMode="auto">
          <a:xfrm>
            <a:off x="6828797" y="5429769"/>
            <a:ext cx="2063750" cy="590550"/>
            <a:chOff x="4026548" y="4568739"/>
            <a:chExt cx="2751408" cy="786880"/>
          </a:xfrm>
        </p:grpSpPr>
        <p:sp>
          <p:nvSpPr>
            <p:cNvPr id="73" name="Flowchart: Manual Operation 7"/>
            <p:cNvSpPr/>
            <p:nvPr/>
          </p:nvSpPr>
          <p:spPr>
            <a:xfrm flipV="1">
              <a:off x="4026548" y="4568739"/>
              <a:ext cx="2751408" cy="306713"/>
            </a:xfrm>
            <a:prstGeom prst="flowChartManualOperation">
              <a:avLst/>
            </a:prstGeom>
            <a:solidFill>
              <a:srgbClr val="16A085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b="1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74" name="Rectangle 6"/>
            <p:cNvSpPr/>
            <p:nvPr/>
          </p:nvSpPr>
          <p:spPr>
            <a:xfrm>
              <a:off x="4026548" y="4871222"/>
              <a:ext cx="2751408" cy="484397"/>
            </a:xfrm>
            <a:prstGeom prst="rect">
              <a:avLst/>
            </a:prstGeom>
            <a:solidFill>
              <a:srgbClr val="16A0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b="1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76" name="Group 34"/>
          <p:cNvGrpSpPr>
            <a:grpSpLocks/>
          </p:cNvGrpSpPr>
          <p:nvPr/>
        </p:nvGrpSpPr>
        <p:grpSpPr bwMode="auto">
          <a:xfrm>
            <a:off x="342898" y="5438423"/>
            <a:ext cx="2063750" cy="588962"/>
            <a:chOff x="5402252" y="4084693"/>
            <a:chExt cx="2751408" cy="786881"/>
          </a:xfrm>
        </p:grpSpPr>
        <p:sp>
          <p:nvSpPr>
            <p:cNvPr id="77" name="Flowchart: Manual Operation 5"/>
            <p:cNvSpPr/>
            <p:nvPr/>
          </p:nvSpPr>
          <p:spPr>
            <a:xfrm flipV="1">
              <a:off x="5402252" y="4084693"/>
              <a:ext cx="2751408" cy="307541"/>
            </a:xfrm>
            <a:prstGeom prst="flowChartManualOperation">
              <a:avLst/>
            </a:prstGeom>
            <a:solidFill>
              <a:srgbClr val="94B64E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b="1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78" name="Rectangle 4"/>
            <p:cNvSpPr/>
            <p:nvPr/>
          </p:nvSpPr>
          <p:spPr>
            <a:xfrm>
              <a:off x="5402252" y="4387992"/>
              <a:ext cx="2751408" cy="483582"/>
            </a:xfrm>
            <a:prstGeom prst="rect">
              <a:avLst/>
            </a:prstGeom>
            <a:solidFill>
              <a:srgbClr val="94B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b="1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388590" y="5622791"/>
            <a:ext cx="1966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cs typeface="Open Sans" charset="0"/>
              </a:rPr>
              <a:t>Усложненная система требований к педагогу</a:t>
            </a:r>
          </a:p>
        </p:txBody>
      </p:sp>
      <p:grpSp>
        <p:nvGrpSpPr>
          <p:cNvPr id="80" name="Group 35"/>
          <p:cNvGrpSpPr>
            <a:grpSpLocks/>
          </p:cNvGrpSpPr>
          <p:nvPr/>
        </p:nvGrpSpPr>
        <p:grpSpPr bwMode="auto">
          <a:xfrm>
            <a:off x="3510806" y="6227316"/>
            <a:ext cx="2063750" cy="590550"/>
            <a:chOff x="6777956" y="3618048"/>
            <a:chExt cx="2751408" cy="786881"/>
          </a:xfrm>
        </p:grpSpPr>
        <p:sp>
          <p:nvSpPr>
            <p:cNvPr id="81" name="Flowchart: Manual Operation 15"/>
            <p:cNvSpPr/>
            <p:nvPr/>
          </p:nvSpPr>
          <p:spPr>
            <a:xfrm flipV="1">
              <a:off x="6777956" y="3618048"/>
              <a:ext cx="2751408" cy="306715"/>
            </a:xfrm>
            <a:prstGeom prst="flowChartManualOperation">
              <a:avLst/>
            </a:prstGeom>
            <a:solidFill>
              <a:srgbClr val="F39C12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b="1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82" name="Rectangle 14"/>
            <p:cNvSpPr/>
            <p:nvPr/>
          </p:nvSpPr>
          <p:spPr>
            <a:xfrm>
              <a:off x="6777956" y="3920532"/>
              <a:ext cx="2751408" cy="484397"/>
            </a:xfrm>
            <a:prstGeom prst="rect">
              <a:avLst/>
            </a:prstGeom>
            <a:solidFill>
              <a:srgbClr val="F39C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b="1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3545907" y="6389455"/>
            <a:ext cx="2013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Муниципальная система поддержки МП</a:t>
            </a:r>
            <a:endParaRPr lang="ru-RU" sz="1200" b="1" dirty="0"/>
          </a:p>
        </p:txBody>
      </p:sp>
      <p:sp>
        <p:nvSpPr>
          <p:cNvPr id="84" name="TextBox 83"/>
          <p:cNvSpPr txBox="1"/>
          <p:nvPr/>
        </p:nvSpPr>
        <p:spPr>
          <a:xfrm>
            <a:off x="6853517" y="5625938"/>
            <a:ext cx="2013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Обновленный кадровый ресурс</a:t>
            </a:r>
            <a:endParaRPr lang="ru-RU" sz="1200" b="1" dirty="0"/>
          </a:p>
        </p:txBody>
      </p:sp>
      <p:sp>
        <p:nvSpPr>
          <p:cNvPr id="100" name="Oval 14"/>
          <p:cNvSpPr/>
          <p:nvPr/>
        </p:nvSpPr>
        <p:spPr>
          <a:xfrm>
            <a:off x="8372918" y="4677962"/>
            <a:ext cx="138113" cy="138113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cxnSp>
        <p:nvCxnSpPr>
          <p:cNvPr id="101" name="Straight Connector 17"/>
          <p:cNvCxnSpPr/>
          <p:nvPr/>
        </p:nvCxnSpPr>
        <p:spPr>
          <a:xfrm>
            <a:off x="7226359" y="4847221"/>
            <a:ext cx="0" cy="48143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15"/>
          <p:cNvSpPr/>
          <p:nvPr/>
        </p:nvSpPr>
        <p:spPr>
          <a:xfrm>
            <a:off x="7147316" y="4693686"/>
            <a:ext cx="138112" cy="138112"/>
          </a:xfrm>
          <a:prstGeom prst="ellipse">
            <a:avLst/>
          </a:prstGeom>
          <a:noFill/>
          <a:ln w="28575">
            <a:solidFill>
              <a:srgbClr val="C03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cxnSp>
        <p:nvCxnSpPr>
          <p:cNvPr id="104" name="Straight Connector 17"/>
          <p:cNvCxnSpPr/>
          <p:nvPr/>
        </p:nvCxnSpPr>
        <p:spPr>
          <a:xfrm>
            <a:off x="7587166" y="4847220"/>
            <a:ext cx="0" cy="48143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7"/>
          <p:cNvCxnSpPr/>
          <p:nvPr/>
        </p:nvCxnSpPr>
        <p:spPr>
          <a:xfrm>
            <a:off x="8446870" y="4847221"/>
            <a:ext cx="0" cy="48143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7"/>
          <p:cNvCxnSpPr/>
          <p:nvPr/>
        </p:nvCxnSpPr>
        <p:spPr>
          <a:xfrm>
            <a:off x="8012599" y="4847219"/>
            <a:ext cx="0" cy="48143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Oval 20"/>
          <p:cNvSpPr/>
          <p:nvPr/>
        </p:nvSpPr>
        <p:spPr>
          <a:xfrm>
            <a:off x="7518109" y="4677046"/>
            <a:ext cx="138113" cy="138112"/>
          </a:xfrm>
          <a:prstGeom prst="ellipse">
            <a:avLst/>
          </a:prstGeom>
          <a:noFill/>
          <a:ln w="28575">
            <a:solidFill>
              <a:srgbClr val="F39C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108" name="Oval 24"/>
          <p:cNvSpPr/>
          <p:nvPr/>
        </p:nvSpPr>
        <p:spPr>
          <a:xfrm>
            <a:off x="7933068" y="4677046"/>
            <a:ext cx="138113" cy="138112"/>
          </a:xfrm>
          <a:prstGeom prst="ellipse">
            <a:avLst/>
          </a:prstGeom>
          <a:noFill/>
          <a:ln w="28575">
            <a:solidFill>
              <a:srgbClr val="2980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12" name="Стрелка углом вверх 11"/>
          <p:cNvSpPr/>
          <p:nvPr/>
        </p:nvSpPr>
        <p:spPr>
          <a:xfrm rot="5400000">
            <a:off x="1944695" y="5410991"/>
            <a:ext cx="526378" cy="1879605"/>
          </a:xfrm>
          <a:prstGeom prst="bentUpArrow">
            <a:avLst/>
          </a:prstGeom>
          <a:solidFill>
            <a:srgbClr val="30BD9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Стрелка углом вверх 50"/>
          <p:cNvSpPr/>
          <p:nvPr/>
        </p:nvSpPr>
        <p:spPr>
          <a:xfrm>
            <a:off x="5938869" y="6080007"/>
            <a:ext cx="2256977" cy="505878"/>
          </a:xfrm>
          <a:prstGeom prst="bentUpArrow">
            <a:avLst/>
          </a:prstGeom>
          <a:solidFill>
            <a:srgbClr val="2DB28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Пятиугольник 51"/>
          <p:cNvSpPr/>
          <p:nvPr/>
        </p:nvSpPr>
        <p:spPr>
          <a:xfrm rot="5400000">
            <a:off x="967079" y="4879248"/>
            <a:ext cx="746458" cy="152350"/>
          </a:xfrm>
          <a:prstGeom prst="homePlate">
            <a:avLst>
              <a:gd name="adj" fmla="val 54729"/>
            </a:avLst>
          </a:prstGeom>
          <a:solidFill>
            <a:srgbClr val="2DB28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https://pp.userapi.com/c628424/v628424131/466fb/0C2NFf69AG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350" y="1558831"/>
            <a:ext cx="1581901" cy="158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Совет молодых специалистов города Белгород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999" y="1541021"/>
            <a:ext cx="1002966" cy="146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td1.mycdn.me/image?id=851305917023&amp;t=20&amp;plc=WEB&amp;tkn=*MndP4QrrM0Rj1rFw2JXdeYQTG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287" y="4168288"/>
            <a:ext cx="1163485" cy="116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object 27"/>
          <p:cNvSpPr/>
          <p:nvPr/>
        </p:nvSpPr>
        <p:spPr>
          <a:xfrm>
            <a:off x="3902971" y="3048281"/>
            <a:ext cx="1768356" cy="13364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36" name="Picture 12" descr="https://pp.userapi.com/c637730/v637730885/1ab6e/-gVeRNg5EC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748" y="4076856"/>
            <a:ext cx="1226038" cy="122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Пятиугольник 95"/>
          <p:cNvSpPr/>
          <p:nvPr/>
        </p:nvSpPr>
        <p:spPr>
          <a:xfrm rot="5400000">
            <a:off x="3161417" y="5995037"/>
            <a:ext cx="746458" cy="152350"/>
          </a:xfrm>
          <a:prstGeom prst="homePlate">
            <a:avLst>
              <a:gd name="adj" fmla="val 54729"/>
            </a:avLst>
          </a:prstGeom>
          <a:solidFill>
            <a:srgbClr val="2DB28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7382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250"/>
                            </p:stCondLst>
                            <p:childTnLst>
                              <p:par>
                                <p:cTn id="9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0"/>
                            </p:stCondLst>
                            <p:childTnLst>
                              <p:par>
                                <p:cTn id="1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750"/>
                            </p:stCondLst>
                            <p:childTnLst>
                              <p:par>
                                <p:cTn id="10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250"/>
                            </p:stCondLst>
                            <p:childTnLst>
                              <p:par>
                                <p:cTn id="1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500"/>
                            </p:stCondLst>
                            <p:childTnLst>
                              <p:par>
                                <p:cTn id="1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750"/>
                            </p:stCondLst>
                            <p:childTnLst>
                              <p:par>
                                <p:cTn id="1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3" grpId="0"/>
      <p:bldP spid="14" grpId="0"/>
      <p:bldP spid="100" grpId="0" animBg="1"/>
      <p:bldP spid="102" grpId="0" animBg="1"/>
      <p:bldP spid="107" grpId="0" animBg="1"/>
      <p:bldP spid="10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155275" y="0"/>
            <a:ext cx="879443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ea typeface="Arial" charset="0"/>
                <a:cs typeface="Abadi MT Condensed Extra Bold"/>
              </a:rPr>
              <a:t>Многоуровневая система </a:t>
            </a:r>
            <a:r>
              <a:rPr lang="ru-RU" sz="24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ea typeface="Arial" charset="0"/>
                <a:cs typeface="Abadi MT Condensed Extra Bold"/>
              </a:rPr>
              <a:t>поддержки профессионального роста </a:t>
            </a:r>
            <a:endParaRPr lang="ru-RU" sz="2400" b="1" dirty="0" smtClean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ea typeface="Arial" charset="0"/>
              <a:cs typeface="Abadi MT Condensed Extra Bold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ea typeface="Arial" charset="0"/>
                <a:cs typeface="Abadi MT Condensed Extra Bold"/>
              </a:rPr>
              <a:t>молодых </a:t>
            </a:r>
            <a:r>
              <a:rPr lang="ru-RU" sz="24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ea typeface="Arial" charset="0"/>
                <a:cs typeface="Abadi MT Condensed Extra Bold"/>
              </a:rPr>
              <a:t>учителей</a:t>
            </a:r>
            <a:endParaRPr lang="ru-RU" sz="2400" b="1" dirty="0" smtClean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ea typeface="Arial" charset="0"/>
              <a:cs typeface="Abadi MT Condensed Extra Bold"/>
            </a:endParaRPr>
          </a:p>
        </p:txBody>
      </p:sp>
      <p:grpSp>
        <p:nvGrpSpPr>
          <p:cNvPr id="36" name="Group 1"/>
          <p:cNvGrpSpPr>
            <a:grpSpLocks/>
          </p:cNvGrpSpPr>
          <p:nvPr/>
        </p:nvGrpSpPr>
        <p:grpSpPr bwMode="auto">
          <a:xfrm>
            <a:off x="132851" y="4633777"/>
            <a:ext cx="2310517" cy="1009650"/>
            <a:chOff x="685705" y="3403800"/>
            <a:chExt cx="1345796" cy="1345794"/>
          </a:xfrm>
          <a:effectLst>
            <a:glow rad="101600">
              <a:srgbClr val="C00000">
                <a:alpha val="60000"/>
              </a:srgb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37" name="Rounded Rectangle 4"/>
            <p:cNvSpPr/>
            <p:nvPr/>
          </p:nvSpPr>
          <p:spPr>
            <a:xfrm>
              <a:off x="685705" y="3403800"/>
              <a:ext cx="1345796" cy="1345794"/>
            </a:xfrm>
            <a:prstGeom prst="roundRect">
              <a:avLst/>
            </a:prstGeom>
            <a:solidFill>
              <a:srgbClr val="C0392B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  <p:sp>
          <p:nvSpPr>
            <p:cNvPr id="38" name="Rectangle 26"/>
            <p:cNvSpPr/>
            <p:nvPr/>
          </p:nvSpPr>
          <p:spPr>
            <a:xfrm>
              <a:off x="894064" y="3539362"/>
              <a:ext cx="992554" cy="86151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>
              <a:spAutoFit/>
            </a:bodyPr>
            <a:lstStyle/>
            <a:p>
              <a:pPr algn="ctr" defTabSz="81617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smtClean="0">
                  <a:ea typeface="Open Sans" pitchFamily="34" charset="0"/>
                  <a:cs typeface="Open Sans" pitchFamily="34" charset="0"/>
                </a:rPr>
                <a:t>Методические </a:t>
              </a:r>
            </a:p>
            <a:p>
              <a:pPr algn="ctr" defTabSz="81617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smtClean="0">
                  <a:ea typeface="Open Sans" pitchFamily="34" charset="0"/>
                  <a:cs typeface="Open Sans" pitchFamily="34" charset="0"/>
                </a:rPr>
                <a:t>службы ОУ</a:t>
              </a:r>
              <a:endParaRPr lang="en-US" b="1" dirty="0">
                <a:ea typeface="Open Sans" pitchFamily="34" charset="0"/>
                <a:cs typeface="Open Sans" pitchFamily="34" charset="0"/>
              </a:endParaRPr>
            </a:p>
          </p:txBody>
        </p:sp>
      </p:grpSp>
      <p:sp>
        <p:nvSpPr>
          <p:cNvPr id="39" name="Rounded Rectangle 5"/>
          <p:cNvSpPr/>
          <p:nvPr/>
        </p:nvSpPr>
        <p:spPr bwMode="auto">
          <a:xfrm>
            <a:off x="155275" y="2382220"/>
            <a:ext cx="2214467" cy="1009650"/>
          </a:xfrm>
          <a:prstGeom prst="roundRect">
            <a:avLst/>
          </a:prstGeom>
          <a:solidFill>
            <a:srgbClr val="F39C12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40" name="Rounded Rectangle 6"/>
          <p:cNvSpPr/>
          <p:nvPr/>
        </p:nvSpPr>
        <p:spPr bwMode="auto">
          <a:xfrm>
            <a:off x="171375" y="3500608"/>
            <a:ext cx="2243008" cy="1009650"/>
          </a:xfrm>
          <a:prstGeom prst="roundRect">
            <a:avLst/>
          </a:prstGeom>
          <a:solidFill>
            <a:srgbClr val="94B64E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41" name="Rectangle 26"/>
          <p:cNvSpPr/>
          <p:nvPr/>
        </p:nvSpPr>
        <p:spPr bwMode="auto">
          <a:xfrm>
            <a:off x="377679" y="3635663"/>
            <a:ext cx="189026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8161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ea typeface="Open Sans" pitchFamily="34" charset="0"/>
                <a:cs typeface="Open Sans" pitchFamily="34" charset="0"/>
              </a:rPr>
              <a:t>Муниципальная </a:t>
            </a:r>
          </a:p>
          <a:p>
            <a:pPr algn="ctr" defTabSz="8161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ea typeface="Open Sans" pitchFamily="34" charset="0"/>
                <a:cs typeface="Open Sans" pitchFamily="34" charset="0"/>
              </a:rPr>
              <a:t>система</a:t>
            </a:r>
            <a:endParaRPr lang="en-US" b="1" dirty="0"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2" name="Rectangle 26"/>
          <p:cNvSpPr/>
          <p:nvPr/>
        </p:nvSpPr>
        <p:spPr bwMode="auto">
          <a:xfrm>
            <a:off x="128741" y="2490209"/>
            <a:ext cx="22701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161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ea typeface="Open Sans" pitchFamily="34" charset="0"/>
                <a:cs typeface="Open Sans" pitchFamily="34" charset="0"/>
              </a:rPr>
              <a:t>Региональный </a:t>
            </a:r>
          </a:p>
          <a:p>
            <a:pPr algn="ctr" defTabSz="8161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a typeface="Open Sans" pitchFamily="34" charset="0"/>
                <a:cs typeface="Open Sans" pitchFamily="34" charset="0"/>
              </a:rPr>
              <a:t>у</a:t>
            </a:r>
            <a:r>
              <a:rPr lang="ru-RU" b="1" dirty="0" smtClean="0">
                <a:ea typeface="Open Sans" pitchFamily="34" charset="0"/>
                <a:cs typeface="Open Sans" pitchFamily="34" charset="0"/>
              </a:rPr>
              <a:t>ровень поддержки</a:t>
            </a:r>
            <a:endParaRPr lang="en-US" b="1" dirty="0"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3013234" y="4763261"/>
            <a:ext cx="1533525" cy="46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290" tIns="17145" rIns="34290" bIns="17145">
            <a:spAutoFit/>
          </a:bodyPr>
          <a:lstStyle/>
          <a:p>
            <a:pPr algn="ctr" defTabSz="8161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Abadi MT Condensed Extra Bold"/>
                <a:ea typeface="Open Sans" pitchFamily="34" charset="0"/>
                <a:cs typeface="Open Sans" pitchFamily="34" charset="0"/>
              </a:rPr>
              <a:t>Клубы молодых педагогов</a:t>
            </a:r>
            <a:endParaRPr lang="en-US" sz="1400" dirty="0">
              <a:latin typeface="Abadi MT Condensed Extra Bold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3013234" y="2479367"/>
            <a:ext cx="2842037" cy="865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90" tIns="17145" rIns="34290" bIns="17145">
            <a:spAutoFit/>
          </a:bodyPr>
          <a:lstStyle/>
          <a:p>
            <a:pPr algn="ctr" defTabSz="816174">
              <a:defRPr/>
            </a:pPr>
            <a:r>
              <a:rPr lang="ru-RU" b="1" dirty="0" smtClean="0">
                <a:ea typeface="Open Sans" pitchFamily="34" charset="0"/>
                <a:cs typeface="Open Sans" pitchFamily="34" charset="0"/>
              </a:rPr>
              <a:t>Областная школа</a:t>
            </a:r>
          </a:p>
          <a:p>
            <a:pPr algn="ctr" defTabSz="816174">
              <a:defRPr/>
            </a:pPr>
            <a:r>
              <a:rPr lang="ru-RU" b="1" dirty="0" smtClean="0">
                <a:ea typeface="Open Sans" pitchFamily="34" charset="0"/>
                <a:cs typeface="Open Sans" pitchFamily="34" charset="0"/>
              </a:rPr>
              <a:t> </a:t>
            </a:r>
            <a:r>
              <a:rPr lang="ru-RU" b="1" dirty="0">
                <a:ea typeface="Open Sans" pitchFamily="34" charset="0"/>
                <a:cs typeface="Open Sans" pitchFamily="34" charset="0"/>
              </a:rPr>
              <a:t>методического мастерства </a:t>
            </a:r>
            <a:endParaRPr lang="ru-RU" b="1" dirty="0" smtClean="0">
              <a:ea typeface="Open Sans" pitchFamily="34" charset="0"/>
              <a:cs typeface="Open Sans" pitchFamily="34" charset="0"/>
            </a:endParaRPr>
          </a:p>
          <a:p>
            <a:pPr algn="ctr" defTabSz="816174">
              <a:defRPr/>
            </a:pPr>
            <a:r>
              <a:rPr lang="ru-RU" b="1" dirty="0" smtClean="0">
                <a:ea typeface="Open Sans" pitchFamily="34" charset="0"/>
                <a:cs typeface="Open Sans" pitchFamily="34" charset="0"/>
              </a:rPr>
              <a:t>«</a:t>
            </a:r>
            <a:r>
              <a:rPr lang="ru-RU" b="1" dirty="0">
                <a:ea typeface="Open Sans" pitchFamily="34" charset="0"/>
                <a:cs typeface="Open Sans" pitchFamily="34" charset="0"/>
              </a:rPr>
              <a:t>Начало</a:t>
            </a:r>
            <a:r>
              <a:rPr lang="ru-RU" b="1" dirty="0" smtClean="0">
                <a:ea typeface="Open Sans" pitchFamily="34" charset="0"/>
                <a:cs typeface="Open Sans" pitchFamily="34" charset="0"/>
              </a:rPr>
              <a:t>»</a:t>
            </a:r>
            <a:endParaRPr lang="ru-RU" b="1" dirty="0"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5876962" y="4793890"/>
            <a:ext cx="1731821" cy="46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90" tIns="17145" rIns="34290" bIns="17145">
            <a:spAutoFit/>
          </a:bodyPr>
          <a:lstStyle/>
          <a:p>
            <a:pPr algn="ctr" defTabSz="8161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Abadi MT Condensed Extra Bold"/>
                <a:ea typeface="Open Sans" pitchFamily="34" charset="0"/>
                <a:cs typeface="Open Sans" pitchFamily="34" charset="0"/>
              </a:rPr>
              <a:t>Школы молодых педагогов</a:t>
            </a:r>
            <a:endParaRPr lang="en-US" sz="1400" dirty="0">
              <a:latin typeface="Abadi MT Condensed Extra Bold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6" name="Text Box 10"/>
          <p:cNvSpPr txBox="1">
            <a:spLocks noChangeArrowheads="1"/>
          </p:cNvSpPr>
          <p:nvPr/>
        </p:nvSpPr>
        <p:spPr bwMode="auto">
          <a:xfrm>
            <a:off x="7608783" y="5098446"/>
            <a:ext cx="1533525" cy="46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290" tIns="17145" rIns="34290" bIns="17145">
            <a:spAutoFit/>
          </a:bodyPr>
          <a:lstStyle/>
          <a:p>
            <a:pPr algn="ctr" defTabSz="8161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Abadi MT Condensed Extra Bold"/>
                <a:ea typeface="Open Sans" pitchFamily="34" charset="0"/>
                <a:cs typeface="Open Sans" pitchFamily="34" charset="0"/>
              </a:rPr>
              <a:t>Наставничество и коучинг</a:t>
            </a:r>
            <a:endParaRPr lang="en-US" sz="1400" dirty="0">
              <a:latin typeface="Abadi MT Condensed Extra Bold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7" name="Oval 20"/>
          <p:cNvSpPr/>
          <p:nvPr/>
        </p:nvSpPr>
        <p:spPr>
          <a:xfrm>
            <a:off x="3718879" y="5306655"/>
            <a:ext cx="122238" cy="1222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48" name="Oval 21"/>
          <p:cNvSpPr/>
          <p:nvPr/>
        </p:nvSpPr>
        <p:spPr>
          <a:xfrm>
            <a:off x="5262921" y="5630333"/>
            <a:ext cx="122237" cy="1222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49" name="Oval 22"/>
          <p:cNvSpPr/>
          <p:nvPr/>
        </p:nvSpPr>
        <p:spPr>
          <a:xfrm>
            <a:off x="6688670" y="5326455"/>
            <a:ext cx="122237" cy="1238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50" name="Oval 23"/>
          <p:cNvSpPr/>
          <p:nvPr/>
        </p:nvSpPr>
        <p:spPr>
          <a:xfrm>
            <a:off x="8336004" y="5643427"/>
            <a:ext cx="122238" cy="1222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600" dirty="0">
              <a:solidFill>
                <a:schemeClr val="bg1"/>
              </a:solidFill>
            </a:endParaRPr>
          </a:p>
        </p:txBody>
      </p:sp>
      <p:cxnSp>
        <p:nvCxnSpPr>
          <p:cNvPr id="102" name="Straight Arrow Connector 26"/>
          <p:cNvCxnSpPr/>
          <p:nvPr/>
        </p:nvCxnSpPr>
        <p:spPr>
          <a:xfrm flipV="1">
            <a:off x="3754250" y="5525145"/>
            <a:ext cx="0" cy="37090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pp.userapi.com/c625421/v625421753/31300/00NQFv7NRp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691" y="3530948"/>
            <a:ext cx="1368693" cy="102652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p.userapi.com/c626122/v626122425/11a8/TTE2y1OWNW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556" y="3643733"/>
            <a:ext cx="1368000" cy="91057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pp.userapi.com/c410925/v410925899/9c0e/-I8fwDCOma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558" y="3507716"/>
            <a:ext cx="1367999" cy="1026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pp.userapi.com/c629220/v629220780/1fbd3/_JrCjMSgVa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094" y="3609560"/>
            <a:ext cx="1368000" cy="91164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 Box 10"/>
          <p:cNvSpPr txBox="1">
            <a:spLocks noChangeArrowheads="1"/>
          </p:cNvSpPr>
          <p:nvPr/>
        </p:nvSpPr>
        <p:spPr bwMode="auto">
          <a:xfrm>
            <a:off x="4333596" y="5098446"/>
            <a:ext cx="1731962" cy="46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90" tIns="17145" rIns="34290" bIns="17145">
            <a:spAutoFit/>
          </a:bodyPr>
          <a:lstStyle/>
          <a:p>
            <a:pPr algn="ctr" defTabSz="8161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Abadi MT Condensed Extra Bold"/>
                <a:ea typeface="Open Sans" pitchFamily="34" charset="0"/>
                <a:cs typeface="Open Sans" pitchFamily="34" charset="0"/>
              </a:rPr>
              <a:t>Советы молодых педагогов</a:t>
            </a:r>
            <a:endParaRPr lang="en-US" sz="1400" dirty="0">
              <a:latin typeface="Abadi MT Condensed Extra Bold"/>
              <a:ea typeface="Open Sans" pitchFamily="34" charset="0"/>
              <a:cs typeface="Open Sans" pitchFamily="34" charset="0"/>
            </a:endParaRPr>
          </a:p>
        </p:txBody>
      </p:sp>
      <p:cxnSp>
        <p:nvCxnSpPr>
          <p:cNvPr id="32" name="Соединительная линия уступом 31"/>
          <p:cNvCxnSpPr/>
          <p:nvPr/>
        </p:nvCxnSpPr>
        <p:spPr>
          <a:xfrm>
            <a:off x="2511410" y="2530392"/>
            <a:ext cx="392859" cy="211936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БелИРО - Белгородский институт развития образовани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788" y="2277086"/>
            <a:ext cx="1368000" cy="104349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9" name="Straight Arrow Connector 26"/>
          <p:cNvCxnSpPr/>
          <p:nvPr/>
        </p:nvCxnSpPr>
        <p:spPr>
          <a:xfrm flipV="1">
            <a:off x="5331323" y="5860297"/>
            <a:ext cx="0" cy="37090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26"/>
          <p:cNvCxnSpPr/>
          <p:nvPr/>
        </p:nvCxnSpPr>
        <p:spPr>
          <a:xfrm flipV="1">
            <a:off x="6749788" y="5556419"/>
            <a:ext cx="0" cy="37090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26"/>
          <p:cNvCxnSpPr/>
          <p:nvPr/>
        </p:nvCxnSpPr>
        <p:spPr>
          <a:xfrm flipV="1">
            <a:off x="8407991" y="5875695"/>
            <a:ext cx="0" cy="37090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ounded Rectangle 5"/>
          <p:cNvSpPr/>
          <p:nvPr/>
        </p:nvSpPr>
        <p:spPr bwMode="auto">
          <a:xfrm>
            <a:off x="132851" y="1249926"/>
            <a:ext cx="2214467" cy="1009650"/>
          </a:xfrm>
          <a:prstGeom prst="roundRect">
            <a:avLst/>
          </a:prstGeom>
          <a:solidFill>
            <a:srgbClr val="A365D1">
              <a:alpha val="90980"/>
            </a:srgbClr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93" name="Rectangle 26"/>
          <p:cNvSpPr/>
          <p:nvPr/>
        </p:nvSpPr>
        <p:spPr bwMode="auto">
          <a:xfrm>
            <a:off x="104997" y="1409752"/>
            <a:ext cx="22701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161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ea typeface="Open Sans" pitchFamily="34" charset="0"/>
                <a:cs typeface="Open Sans" pitchFamily="34" charset="0"/>
              </a:rPr>
              <a:t>Федеральный</a:t>
            </a:r>
          </a:p>
          <a:p>
            <a:pPr algn="ctr" defTabSz="8161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a typeface="Open Sans" pitchFamily="34" charset="0"/>
                <a:cs typeface="Open Sans" pitchFamily="34" charset="0"/>
              </a:rPr>
              <a:t>у</a:t>
            </a:r>
            <a:r>
              <a:rPr lang="ru-RU" b="1" dirty="0" smtClean="0">
                <a:ea typeface="Open Sans" pitchFamily="34" charset="0"/>
                <a:cs typeface="Open Sans" pitchFamily="34" charset="0"/>
              </a:rPr>
              <a:t>ровень поддержки</a:t>
            </a:r>
            <a:endParaRPr lang="en-US" b="1" dirty="0">
              <a:ea typeface="Open Sans" pitchFamily="34" charset="0"/>
              <a:cs typeface="Open Sans" pitchFamily="34" charset="0"/>
            </a:endParaRPr>
          </a:p>
        </p:txBody>
      </p:sp>
      <p:cxnSp>
        <p:nvCxnSpPr>
          <p:cNvPr id="94" name="Соединительная линия уступом 93"/>
          <p:cNvCxnSpPr/>
          <p:nvPr/>
        </p:nvCxnSpPr>
        <p:spPr>
          <a:xfrm>
            <a:off x="2563865" y="5000147"/>
            <a:ext cx="392859" cy="211936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Соединительная линия уступом 94"/>
          <p:cNvCxnSpPr/>
          <p:nvPr/>
        </p:nvCxnSpPr>
        <p:spPr>
          <a:xfrm>
            <a:off x="2511410" y="1380727"/>
            <a:ext cx="392859" cy="211936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Соединительная линия уступом 98"/>
          <p:cNvCxnSpPr/>
          <p:nvPr/>
        </p:nvCxnSpPr>
        <p:spPr>
          <a:xfrm>
            <a:off x="2535153" y="3680057"/>
            <a:ext cx="392859" cy="211936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 Box 10"/>
          <p:cNvSpPr txBox="1">
            <a:spLocks noChangeArrowheads="1"/>
          </p:cNvSpPr>
          <p:nvPr/>
        </p:nvSpPr>
        <p:spPr bwMode="auto">
          <a:xfrm>
            <a:off x="2904269" y="1150788"/>
            <a:ext cx="6015825" cy="114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90" tIns="17145" rIns="34290" bIns="17145">
            <a:spAutoFit/>
          </a:bodyPr>
          <a:lstStyle/>
          <a:p>
            <a:pPr algn="ctr" defTabSz="816174">
              <a:defRPr/>
            </a:pPr>
            <a:r>
              <a:rPr lang="ru-RU" b="1" dirty="0">
                <a:ea typeface="Open Sans" pitchFamily="34" charset="0"/>
                <a:cs typeface="Open Sans" pitchFamily="34" charset="0"/>
              </a:rPr>
              <a:t>Всероссийский молодёжный образовательный форум «Селигер», Тихвинский форум молодых педагогов России «Учитель будущего</a:t>
            </a:r>
            <a:r>
              <a:rPr lang="ru-RU" b="1" dirty="0" smtClean="0">
                <a:ea typeface="Open Sans" pitchFamily="34" charset="0"/>
                <a:cs typeface="Open Sans" pitchFamily="34" charset="0"/>
              </a:rPr>
              <a:t>», </a:t>
            </a:r>
            <a:r>
              <a:rPr lang="ru-RU" b="1" dirty="0"/>
              <a:t>Всероссийский молодёжный образовательный </a:t>
            </a:r>
            <a:r>
              <a:rPr lang="ru-RU" b="1" dirty="0" smtClean="0"/>
              <a:t>форум</a:t>
            </a:r>
            <a:r>
              <a:rPr lang="ru-RU" b="1" dirty="0"/>
              <a:t> </a:t>
            </a:r>
            <a:r>
              <a:rPr lang="ru-RU" b="1" dirty="0" smtClean="0"/>
              <a:t>«Таврида» и др.</a:t>
            </a:r>
            <a:endParaRPr lang="ru-RU" b="1" dirty="0"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45723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utoUpdateAnimBg="0"/>
      <p:bldP spid="44" grpId="0" autoUpdateAnimBg="0"/>
      <p:bldP spid="45" grpId="0" autoUpdateAnimBg="0"/>
      <p:bldP spid="46" grpId="0" autoUpdateAnimBg="0"/>
      <p:bldP spid="47" grpId="0" animBg="1" autoUpdateAnimBg="0"/>
      <p:bldP spid="48" grpId="0" animBg="1" autoUpdateAnimBg="0"/>
      <p:bldP spid="49" grpId="0" animBg="1" autoUpdateAnimBg="0"/>
      <p:bldP spid="50" grpId="0" animBg="1" autoUpdateAnimBg="0"/>
      <p:bldP spid="72" grpId="0" autoUpdateAnimBg="0"/>
      <p:bldP spid="10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5"/>
          <p:cNvCxnSpPr/>
          <p:nvPr/>
        </p:nvCxnSpPr>
        <p:spPr>
          <a:xfrm>
            <a:off x="525186" y="2707789"/>
            <a:ext cx="802016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11"/>
          <p:cNvSpPr/>
          <p:nvPr/>
        </p:nvSpPr>
        <p:spPr>
          <a:xfrm>
            <a:off x="1304585" y="2612068"/>
            <a:ext cx="298450" cy="296863"/>
          </a:xfrm>
          <a:prstGeom prst="roundRect">
            <a:avLst/>
          </a:prstGeom>
          <a:solidFill>
            <a:srgbClr val="C03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6" name="Rounded Rectangle 12"/>
          <p:cNvSpPr/>
          <p:nvPr/>
        </p:nvSpPr>
        <p:spPr>
          <a:xfrm>
            <a:off x="3084173" y="2612068"/>
            <a:ext cx="296862" cy="296863"/>
          </a:xfrm>
          <a:prstGeom prst="roundRect">
            <a:avLst/>
          </a:prstGeom>
          <a:solidFill>
            <a:srgbClr val="F39C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7" name="Rounded Rectangle 13"/>
          <p:cNvSpPr/>
          <p:nvPr/>
        </p:nvSpPr>
        <p:spPr>
          <a:xfrm>
            <a:off x="4812960" y="2612068"/>
            <a:ext cx="296863" cy="296863"/>
          </a:xfrm>
          <a:prstGeom prst="roundRect">
            <a:avLst/>
          </a:prstGeom>
          <a:solidFill>
            <a:srgbClr val="94B6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8" name="Rounded Rectangle 14"/>
          <p:cNvSpPr/>
          <p:nvPr/>
        </p:nvSpPr>
        <p:spPr>
          <a:xfrm>
            <a:off x="6367591" y="2570349"/>
            <a:ext cx="296862" cy="298450"/>
          </a:xfrm>
          <a:prstGeom prst="roundRect">
            <a:avLst/>
          </a:pr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cxnSp>
        <p:nvCxnSpPr>
          <p:cNvPr id="10" name="Straight Arrow Connector 17"/>
          <p:cNvCxnSpPr>
            <a:stCxn id="5" idx="0"/>
          </p:cNvCxnSpPr>
          <p:nvPr/>
        </p:nvCxnSpPr>
        <p:spPr>
          <a:xfrm flipV="1">
            <a:off x="1453810" y="2105009"/>
            <a:ext cx="2456" cy="50705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9"/>
          <p:cNvCxnSpPr>
            <a:stCxn id="6" idx="2"/>
          </p:cNvCxnSpPr>
          <p:nvPr/>
        </p:nvCxnSpPr>
        <p:spPr>
          <a:xfrm>
            <a:off x="3232604" y="2908931"/>
            <a:ext cx="0" cy="461023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21"/>
          <p:cNvCxnSpPr>
            <a:stCxn id="7" idx="0"/>
          </p:cNvCxnSpPr>
          <p:nvPr/>
        </p:nvCxnSpPr>
        <p:spPr>
          <a:xfrm flipV="1">
            <a:off x="4961392" y="2205689"/>
            <a:ext cx="0" cy="40637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23"/>
          <p:cNvCxnSpPr/>
          <p:nvPr/>
        </p:nvCxnSpPr>
        <p:spPr>
          <a:xfrm>
            <a:off x="6513077" y="2886706"/>
            <a:ext cx="0" cy="51227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990673" y="3063298"/>
            <a:ext cx="1848455" cy="680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90" tIns="17145" rIns="34290" bIns="17145">
            <a:spAutoFit/>
          </a:bodyPr>
          <a:lstStyle/>
          <a:p>
            <a:pPr algn="ctr" defTabSz="8161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badi MT Condensed Extra Bold"/>
                <a:ea typeface="Open Sans" pitchFamily="34" charset="0"/>
                <a:cs typeface="Open Sans" pitchFamily="34" charset="0"/>
              </a:rPr>
              <a:t>Городские профессиональные сообщества</a:t>
            </a:r>
            <a:endParaRPr lang="en-US" sz="1400" dirty="0">
              <a:solidFill>
                <a:schemeClr val="accent6">
                  <a:lumMod val="50000"/>
                </a:schemeClr>
              </a:solidFill>
              <a:latin typeface="Abadi MT Condensed Extra Bold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66910" y="3009112"/>
            <a:ext cx="1911086" cy="89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90" tIns="17145" rIns="34290" bIns="17145">
            <a:spAutoFit/>
          </a:bodyPr>
          <a:lstStyle/>
          <a:p>
            <a:pPr algn="ctr" defTabSz="8161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Abadi MT Condensed Extra Bold"/>
                <a:ea typeface="Open Sans" pitchFamily="34" charset="0"/>
                <a:cs typeface="Open Sans" pitchFamily="34" charset="0"/>
              </a:rPr>
              <a:t>Конкурсы профессионального мастерства для молодых педагогов</a:t>
            </a:r>
            <a:endParaRPr lang="en-US" sz="1400" dirty="0">
              <a:solidFill>
                <a:srgbClr val="C00000"/>
              </a:solidFill>
              <a:latin typeface="Abadi MT Condensed Extra Bold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2339298" y="1644470"/>
            <a:ext cx="1730375" cy="89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290" tIns="17145" rIns="34290" bIns="17145">
            <a:spAutoFit/>
          </a:bodyPr>
          <a:lstStyle/>
          <a:p>
            <a:pPr algn="ctr" defTabSz="8161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Abadi MT Condensed Extra Bold"/>
                <a:ea typeface="Open Sans" pitchFamily="34" charset="0"/>
                <a:cs typeface="Open Sans" pitchFamily="34" charset="0"/>
              </a:rPr>
              <a:t>Школы молодых специалистов по направлениям деятельности</a:t>
            </a:r>
            <a:endParaRPr lang="en-US" sz="1400" dirty="0">
              <a:solidFill>
                <a:schemeClr val="accent4">
                  <a:lumMod val="50000"/>
                </a:schemeClr>
              </a:solidFill>
              <a:latin typeface="Abadi MT Condensed Extra Bold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5778859" y="1685809"/>
            <a:ext cx="1728788" cy="680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290" tIns="17145" rIns="34290" bIns="17145">
            <a:spAutoFit/>
          </a:bodyPr>
          <a:lstStyle/>
          <a:p>
            <a:pPr algn="ctr" defTabSz="8161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419178"/>
                </a:solidFill>
                <a:latin typeface="Abadi MT Condensed Extra Bold"/>
                <a:ea typeface="Open Sans" pitchFamily="34" charset="0"/>
                <a:cs typeface="Open Sans" pitchFamily="34" charset="0"/>
              </a:rPr>
              <a:t>Городской Совет молодых педагогов</a:t>
            </a:r>
            <a:endParaRPr lang="en-US" sz="1400" dirty="0">
              <a:solidFill>
                <a:srgbClr val="419178"/>
              </a:solidFill>
              <a:latin typeface="Abadi MT Condensed Extra Bold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20" name="Group 1"/>
          <p:cNvGrpSpPr>
            <a:grpSpLocks/>
          </p:cNvGrpSpPr>
          <p:nvPr/>
        </p:nvGrpSpPr>
        <p:grpSpPr bwMode="auto">
          <a:xfrm>
            <a:off x="995023" y="1078200"/>
            <a:ext cx="1065969" cy="971894"/>
            <a:chOff x="895437" y="1803159"/>
            <a:chExt cx="1222744" cy="122274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1" name="Rounded Rectangle 6"/>
            <p:cNvSpPr/>
            <p:nvPr/>
          </p:nvSpPr>
          <p:spPr>
            <a:xfrm>
              <a:off x="895437" y="1803159"/>
              <a:ext cx="1222744" cy="1222744"/>
            </a:xfrm>
            <a:prstGeom prst="roundRect">
              <a:avLst/>
            </a:prstGeom>
            <a:solidFill>
              <a:srgbClr val="C03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  <p:grpSp>
          <p:nvGrpSpPr>
            <p:cNvPr id="22" name="Group 31"/>
            <p:cNvGrpSpPr/>
            <p:nvPr/>
          </p:nvGrpSpPr>
          <p:grpSpPr>
            <a:xfrm>
              <a:off x="1314796" y="2209835"/>
              <a:ext cx="384022" cy="386216"/>
              <a:chOff x="7559676" y="3349626"/>
              <a:chExt cx="277813" cy="279400"/>
            </a:xfrm>
            <a:solidFill>
              <a:schemeClr val="bg1"/>
            </a:solidFill>
          </p:grpSpPr>
          <p:sp>
            <p:nvSpPr>
              <p:cNvPr id="23" name="Freeform 42"/>
              <p:cNvSpPr>
                <a:spLocks/>
              </p:cNvSpPr>
              <p:nvPr/>
            </p:nvSpPr>
            <p:spPr bwMode="auto">
              <a:xfrm>
                <a:off x="7559676" y="3436938"/>
                <a:ext cx="192088" cy="192088"/>
              </a:xfrm>
              <a:custGeom>
                <a:avLst/>
                <a:gdLst>
                  <a:gd name="T0" fmla="*/ 4 w 51"/>
                  <a:gd name="T1" fmla="*/ 0 h 51"/>
                  <a:gd name="T2" fmla="*/ 1 w 51"/>
                  <a:gd name="T3" fmla="*/ 1 h 51"/>
                  <a:gd name="T4" fmla="*/ 0 w 51"/>
                  <a:gd name="T5" fmla="*/ 4 h 51"/>
                  <a:gd name="T6" fmla="*/ 0 w 51"/>
                  <a:gd name="T7" fmla="*/ 9 h 51"/>
                  <a:gd name="T8" fmla="*/ 3 w 51"/>
                  <a:gd name="T9" fmla="*/ 13 h 51"/>
                  <a:gd name="T10" fmla="*/ 37 w 51"/>
                  <a:gd name="T11" fmla="*/ 47 h 51"/>
                  <a:gd name="T12" fmla="*/ 41 w 51"/>
                  <a:gd name="T13" fmla="*/ 51 h 51"/>
                  <a:gd name="T14" fmla="*/ 47 w 51"/>
                  <a:gd name="T15" fmla="*/ 51 h 51"/>
                  <a:gd name="T16" fmla="*/ 50 w 51"/>
                  <a:gd name="T17" fmla="*/ 50 h 51"/>
                  <a:gd name="T18" fmla="*/ 51 w 51"/>
                  <a:gd name="T19" fmla="*/ 47 h 51"/>
                  <a:gd name="T20" fmla="*/ 4 w 51"/>
                  <a:gd name="T2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" h="51">
                    <a:moveTo>
                      <a:pt x="4" y="0"/>
                    </a:moveTo>
                    <a:cubicBezTo>
                      <a:pt x="3" y="0"/>
                      <a:pt x="2" y="0"/>
                      <a:pt x="1" y="1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1"/>
                      <a:pt x="1" y="13"/>
                      <a:pt x="3" y="13"/>
                    </a:cubicBezTo>
                    <a:cubicBezTo>
                      <a:pt x="21" y="15"/>
                      <a:pt x="36" y="29"/>
                      <a:pt x="37" y="47"/>
                    </a:cubicBezTo>
                    <a:cubicBezTo>
                      <a:pt x="38" y="49"/>
                      <a:pt x="39" y="51"/>
                      <a:pt x="41" y="51"/>
                    </a:cubicBezTo>
                    <a:cubicBezTo>
                      <a:pt x="47" y="51"/>
                      <a:pt x="47" y="51"/>
                      <a:pt x="47" y="51"/>
                    </a:cubicBezTo>
                    <a:cubicBezTo>
                      <a:pt x="48" y="51"/>
                      <a:pt x="49" y="50"/>
                      <a:pt x="50" y="50"/>
                    </a:cubicBezTo>
                    <a:cubicBezTo>
                      <a:pt x="50" y="49"/>
                      <a:pt x="51" y="48"/>
                      <a:pt x="51" y="47"/>
                    </a:cubicBezTo>
                    <a:cubicBezTo>
                      <a:pt x="49" y="22"/>
                      <a:pt x="29" y="2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</a:endParaRPr>
              </a:p>
            </p:txBody>
          </p:sp>
          <p:sp>
            <p:nvSpPr>
              <p:cNvPr id="24" name="Freeform 43"/>
              <p:cNvSpPr>
                <a:spLocks/>
              </p:cNvSpPr>
              <p:nvPr/>
            </p:nvSpPr>
            <p:spPr bwMode="auto">
              <a:xfrm>
                <a:off x="7559676" y="3349626"/>
                <a:ext cx="277813" cy="279400"/>
              </a:xfrm>
              <a:custGeom>
                <a:avLst/>
                <a:gdLst>
                  <a:gd name="T0" fmla="*/ 4 w 74"/>
                  <a:gd name="T1" fmla="*/ 0 h 74"/>
                  <a:gd name="T2" fmla="*/ 1 w 74"/>
                  <a:gd name="T3" fmla="*/ 1 h 74"/>
                  <a:gd name="T4" fmla="*/ 0 w 74"/>
                  <a:gd name="T5" fmla="*/ 4 h 74"/>
                  <a:gd name="T6" fmla="*/ 0 w 74"/>
                  <a:gd name="T7" fmla="*/ 9 h 74"/>
                  <a:gd name="T8" fmla="*/ 3 w 74"/>
                  <a:gd name="T9" fmla="*/ 13 h 74"/>
                  <a:gd name="T10" fmla="*/ 61 w 74"/>
                  <a:gd name="T11" fmla="*/ 70 h 74"/>
                  <a:gd name="T12" fmla="*/ 65 w 74"/>
                  <a:gd name="T13" fmla="*/ 74 h 74"/>
                  <a:gd name="T14" fmla="*/ 70 w 74"/>
                  <a:gd name="T15" fmla="*/ 74 h 74"/>
                  <a:gd name="T16" fmla="*/ 73 w 74"/>
                  <a:gd name="T17" fmla="*/ 73 h 74"/>
                  <a:gd name="T18" fmla="*/ 74 w 74"/>
                  <a:gd name="T19" fmla="*/ 70 h 74"/>
                  <a:gd name="T20" fmla="*/ 4 w 74"/>
                  <a:gd name="T21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74">
                    <a:moveTo>
                      <a:pt x="4" y="0"/>
                    </a:moveTo>
                    <a:cubicBezTo>
                      <a:pt x="3" y="0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4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1"/>
                      <a:pt x="1" y="13"/>
                      <a:pt x="3" y="13"/>
                    </a:cubicBezTo>
                    <a:cubicBezTo>
                      <a:pt x="34" y="15"/>
                      <a:pt x="59" y="39"/>
                      <a:pt x="61" y="70"/>
                    </a:cubicBezTo>
                    <a:cubicBezTo>
                      <a:pt x="61" y="72"/>
                      <a:pt x="63" y="74"/>
                      <a:pt x="65" y="74"/>
                    </a:cubicBezTo>
                    <a:cubicBezTo>
                      <a:pt x="70" y="74"/>
                      <a:pt x="70" y="74"/>
                      <a:pt x="70" y="74"/>
                    </a:cubicBezTo>
                    <a:cubicBezTo>
                      <a:pt x="71" y="74"/>
                      <a:pt x="72" y="73"/>
                      <a:pt x="73" y="73"/>
                    </a:cubicBezTo>
                    <a:cubicBezTo>
                      <a:pt x="74" y="72"/>
                      <a:pt x="74" y="71"/>
                      <a:pt x="74" y="70"/>
                    </a:cubicBezTo>
                    <a:cubicBezTo>
                      <a:pt x="72" y="32"/>
                      <a:pt x="42" y="2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</a:endParaRPr>
              </a:p>
            </p:txBody>
          </p:sp>
          <p:sp>
            <p:nvSpPr>
              <p:cNvPr id="25" name="Oval 44"/>
              <p:cNvSpPr>
                <a:spLocks noChangeArrowheads="1"/>
              </p:cNvSpPr>
              <p:nvPr/>
            </p:nvSpPr>
            <p:spPr bwMode="auto">
              <a:xfrm>
                <a:off x="7559676" y="3546476"/>
                <a:ext cx="79375" cy="825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</a:endParaRPr>
              </a:p>
            </p:txBody>
          </p:sp>
        </p:grpSp>
      </p:grpSp>
      <p:grpSp>
        <p:nvGrpSpPr>
          <p:cNvPr id="26" name="Group 16"/>
          <p:cNvGrpSpPr>
            <a:grpSpLocks/>
          </p:cNvGrpSpPr>
          <p:nvPr/>
        </p:nvGrpSpPr>
        <p:grpSpPr bwMode="auto">
          <a:xfrm>
            <a:off x="4391930" y="1129343"/>
            <a:ext cx="1027456" cy="1024339"/>
            <a:chOff x="5572212" y="1799895"/>
            <a:chExt cx="1222744" cy="1222744"/>
          </a:xfrm>
        </p:grpSpPr>
        <p:sp>
          <p:nvSpPr>
            <p:cNvPr id="27" name="Rounded Rectangle 8"/>
            <p:cNvSpPr/>
            <p:nvPr/>
          </p:nvSpPr>
          <p:spPr>
            <a:xfrm>
              <a:off x="5572212" y="1799895"/>
              <a:ext cx="1222744" cy="1222744"/>
            </a:xfrm>
            <a:prstGeom prst="roundRect">
              <a:avLst/>
            </a:prstGeom>
            <a:solidFill>
              <a:srgbClr val="94B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  <p:sp>
          <p:nvSpPr>
            <p:cNvPr id="28" name="Freeform 81"/>
            <p:cNvSpPr>
              <a:spLocks noEditPoints="1"/>
            </p:cNvSpPr>
            <p:nvPr/>
          </p:nvSpPr>
          <p:spPr bwMode="auto">
            <a:xfrm>
              <a:off x="5923989" y="2165873"/>
              <a:ext cx="519189" cy="507714"/>
            </a:xfrm>
            <a:custGeom>
              <a:avLst/>
              <a:gdLst>
                <a:gd name="T0" fmla="*/ 86 w 100"/>
                <a:gd name="T1" fmla="*/ 61 h 98"/>
                <a:gd name="T2" fmla="*/ 100 w 100"/>
                <a:gd name="T3" fmla="*/ 55 h 98"/>
                <a:gd name="T4" fmla="*/ 100 w 100"/>
                <a:gd name="T5" fmla="*/ 44 h 98"/>
                <a:gd name="T6" fmla="*/ 86 w 100"/>
                <a:gd name="T7" fmla="*/ 38 h 98"/>
                <a:gd name="T8" fmla="*/ 84 w 100"/>
                <a:gd name="T9" fmla="*/ 32 h 98"/>
                <a:gd name="T10" fmla="*/ 89 w 100"/>
                <a:gd name="T11" fmla="*/ 18 h 98"/>
                <a:gd name="T12" fmla="*/ 82 w 100"/>
                <a:gd name="T13" fmla="*/ 11 h 98"/>
                <a:gd name="T14" fmla="*/ 68 w 100"/>
                <a:gd name="T15" fmla="*/ 16 h 98"/>
                <a:gd name="T16" fmla="*/ 62 w 100"/>
                <a:gd name="T17" fmla="*/ 14 h 98"/>
                <a:gd name="T18" fmla="*/ 56 w 100"/>
                <a:gd name="T19" fmla="*/ 0 h 98"/>
                <a:gd name="T20" fmla="*/ 45 w 100"/>
                <a:gd name="T21" fmla="*/ 0 h 98"/>
                <a:gd name="T22" fmla="*/ 39 w 100"/>
                <a:gd name="T23" fmla="*/ 14 h 98"/>
                <a:gd name="T24" fmla="*/ 33 w 100"/>
                <a:gd name="T25" fmla="*/ 16 h 98"/>
                <a:gd name="T26" fmla="*/ 19 w 100"/>
                <a:gd name="T27" fmla="*/ 11 h 98"/>
                <a:gd name="T28" fmla="*/ 11 w 100"/>
                <a:gd name="T29" fmla="*/ 18 h 98"/>
                <a:gd name="T30" fmla="*/ 17 w 100"/>
                <a:gd name="T31" fmla="*/ 32 h 98"/>
                <a:gd name="T32" fmla="*/ 15 w 100"/>
                <a:gd name="T33" fmla="*/ 38 h 98"/>
                <a:gd name="T34" fmla="*/ 0 w 100"/>
                <a:gd name="T35" fmla="*/ 45 h 98"/>
                <a:gd name="T36" fmla="*/ 0 w 100"/>
                <a:gd name="T37" fmla="*/ 55 h 98"/>
                <a:gd name="T38" fmla="*/ 15 w 100"/>
                <a:gd name="T39" fmla="*/ 61 h 98"/>
                <a:gd name="T40" fmla="*/ 17 w 100"/>
                <a:gd name="T41" fmla="*/ 67 h 98"/>
                <a:gd name="T42" fmla="*/ 12 w 100"/>
                <a:gd name="T43" fmla="*/ 80 h 98"/>
                <a:gd name="T44" fmla="*/ 19 w 100"/>
                <a:gd name="T45" fmla="*/ 88 h 98"/>
                <a:gd name="T46" fmla="*/ 33 w 100"/>
                <a:gd name="T47" fmla="*/ 83 h 98"/>
                <a:gd name="T48" fmla="*/ 39 w 100"/>
                <a:gd name="T49" fmla="*/ 85 h 98"/>
                <a:gd name="T50" fmla="*/ 45 w 100"/>
                <a:gd name="T51" fmla="*/ 98 h 98"/>
                <a:gd name="T52" fmla="*/ 56 w 100"/>
                <a:gd name="T53" fmla="*/ 98 h 98"/>
                <a:gd name="T54" fmla="*/ 62 w 100"/>
                <a:gd name="T55" fmla="*/ 85 h 98"/>
                <a:gd name="T56" fmla="*/ 68 w 100"/>
                <a:gd name="T57" fmla="*/ 82 h 98"/>
                <a:gd name="T58" fmla="*/ 82 w 100"/>
                <a:gd name="T59" fmla="*/ 88 h 98"/>
                <a:gd name="T60" fmla="*/ 90 w 100"/>
                <a:gd name="T61" fmla="*/ 80 h 98"/>
                <a:gd name="T62" fmla="*/ 84 w 100"/>
                <a:gd name="T63" fmla="*/ 67 h 98"/>
                <a:gd name="T64" fmla="*/ 86 w 100"/>
                <a:gd name="T65" fmla="*/ 61 h 98"/>
                <a:gd name="T66" fmla="*/ 86 w 100"/>
                <a:gd name="T67" fmla="*/ 61 h 98"/>
                <a:gd name="T68" fmla="*/ 50 w 100"/>
                <a:gd name="T69" fmla="*/ 65 h 98"/>
                <a:gd name="T70" fmla="*/ 35 w 100"/>
                <a:gd name="T71" fmla="*/ 50 h 98"/>
                <a:gd name="T72" fmla="*/ 50 w 100"/>
                <a:gd name="T73" fmla="*/ 33 h 98"/>
                <a:gd name="T74" fmla="*/ 66 w 100"/>
                <a:gd name="T75" fmla="*/ 50 h 98"/>
                <a:gd name="T76" fmla="*/ 50 w 100"/>
                <a:gd name="T77" fmla="*/ 6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" h="98">
                  <a:moveTo>
                    <a:pt x="86" y="61"/>
                  </a:moveTo>
                  <a:cubicBezTo>
                    <a:pt x="86" y="61"/>
                    <a:pt x="100" y="56"/>
                    <a:pt x="100" y="55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100" y="42"/>
                    <a:pt x="86" y="38"/>
                    <a:pt x="86" y="38"/>
                  </a:cubicBezTo>
                  <a:cubicBezTo>
                    <a:pt x="84" y="32"/>
                    <a:pt x="84" y="32"/>
                    <a:pt x="84" y="32"/>
                  </a:cubicBezTo>
                  <a:cubicBezTo>
                    <a:pt x="84" y="32"/>
                    <a:pt x="90" y="19"/>
                    <a:pt x="89" y="18"/>
                  </a:cubicBezTo>
                  <a:cubicBezTo>
                    <a:pt x="82" y="11"/>
                    <a:pt x="82" y="11"/>
                    <a:pt x="82" y="11"/>
                  </a:cubicBezTo>
                  <a:cubicBezTo>
                    <a:pt x="81" y="10"/>
                    <a:pt x="68" y="16"/>
                    <a:pt x="68" y="16"/>
                  </a:cubicBezTo>
                  <a:cubicBezTo>
                    <a:pt x="62" y="14"/>
                    <a:pt x="62" y="14"/>
                    <a:pt x="62" y="14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4" y="0"/>
                    <a:pt x="39" y="14"/>
                    <a:pt x="39" y="14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3" y="16"/>
                    <a:pt x="20" y="10"/>
                    <a:pt x="19" y="11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9"/>
                    <a:pt x="17" y="32"/>
                    <a:pt x="17" y="32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0" y="44"/>
                    <a:pt x="0" y="4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6"/>
                    <a:pt x="15" y="61"/>
                    <a:pt x="15" y="61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7" y="67"/>
                    <a:pt x="11" y="80"/>
                    <a:pt x="12" y="80"/>
                  </a:cubicBezTo>
                  <a:cubicBezTo>
                    <a:pt x="19" y="88"/>
                    <a:pt x="19" y="88"/>
                    <a:pt x="19" y="88"/>
                  </a:cubicBezTo>
                  <a:cubicBezTo>
                    <a:pt x="20" y="89"/>
                    <a:pt x="33" y="83"/>
                    <a:pt x="33" y="83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7" y="98"/>
                    <a:pt x="62" y="85"/>
                    <a:pt x="62" y="85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8" y="82"/>
                    <a:pt x="81" y="88"/>
                    <a:pt x="82" y="88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6" y="61"/>
                    <a:pt x="86" y="61"/>
                    <a:pt x="86" y="61"/>
                  </a:cubicBezTo>
                  <a:cubicBezTo>
                    <a:pt x="86" y="61"/>
                    <a:pt x="86" y="61"/>
                    <a:pt x="86" y="61"/>
                  </a:cubicBezTo>
                  <a:close/>
                  <a:moveTo>
                    <a:pt x="50" y="65"/>
                  </a:moveTo>
                  <a:cubicBezTo>
                    <a:pt x="42" y="65"/>
                    <a:pt x="35" y="58"/>
                    <a:pt x="35" y="50"/>
                  </a:cubicBezTo>
                  <a:cubicBezTo>
                    <a:pt x="35" y="40"/>
                    <a:pt x="42" y="33"/>
                    <a:pt x="50" y="33"/>
                  </a:cubicBezTo>
                  <a:cubicBezTo>
                    <a:pt x="59" y="33"/>
                    <a:pt x="66" y="40"/>
                    <a:pt x="66" y="50"/>
                  </a:cubicBezTo>
                  <a:cubicBezTo>
                    <a:pt x="66" y="58"/>
                    <a:pt x="59" y="65"/>
                    <a:pt x="50" y="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n-lt"/>
              </a:endParaRPr>
            </a:p>
          </p:txBody>
        </p:sp>
      </p:grpSp>
      <p:grpSp>
        <p:nvGrpSpPr>
          <p:cNvPr id="29" name="Group 4"/>
          <p:cNvGrpSpPr>
            <a:grpSpLocks/>
          </p:cNvGrpSpPr>
          <p:nvPr/>
        </p:nvGrpSpPr>
        <p:grpSpPr bwMode="auto">
          <a:xfrm>
            <a:off x="2707296" y="3453443"/>
            <a:ext cx="1062652" cy="1017285"/>
            <a:chOff x="3267162" y="4898898"/>
            <a:chExt cx="1222744" cy="122274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0" name="Rounded Rectangle 7"/>
            <p:cNvSpPr/>
            <p:nvPr/>
          </p:nvSpPr>
          <p:spPr>
            <a:xfrm>
              <a:off x="3267162" y="4898898"/>
              <a:ext cx="1222744" cy="1222744"/>
            </a:xfrm>
            <a:prstGeom prst="roundRect">
              <a:avLst/>
            </a:prstGeom>
            <a:solidFill>
              <a:srgbClr val="F39C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  <p:sp>
          <p:nvSpPr>
            <p:cNvPr id="31" name="Freeform 82"/>
            <p:cNvSpPr>
              <a:spLocks noEditPoints="1"/>
            </p:cNvSpPr>
            <p:nvPr/>
          </p:nvSpPr>
          <p:spPr bwMode="auto">
            <a:xfrm>
              <a:off x="3572318" y="5262760"/>
              <a:ext cx="574287" cy="505599"/>
            </a:xfrm>
            <a:custGeom>
              <a:avLst/>
              <a:gdLst>
                <a:gd name="T0" fmla="*/ 110 w 111"/>
                <a:gd name="T1" fmla="*/ 13 h 97"/>
                <a:gd name="T2" fmla="*/ 101 w 111"/>
                <a:gd name="T3" fmla="*/ 3 h 97"/>
                <a:gd name="T4" fmla="*/ 96 w 111"/>
                <a:gd name="T5" fmla="*/ 3 h 97"/>
                <a:gd name="T6" fmla="*/ 95 w 111"/>
                <a:gd name="T7" fmla="*/ 5 h 97"/>
                <a:gd name="T8" fmla="*/ 92 w 111"/>
                <a:gd name="T9" fmla="*/ 6 h 97"/>
                <a:gd name="T10" fmla="*/ 92 w 111"/>
                <a:gd name="T11" fmla="*/ 6 h 97"/>
                <a:gd name="T12" fmla="*/ 67 w 111"/>
                <a:gd name="T13" fmla="*/ 32 h 97"/>
                <a:gd name="T14" fmla="*/ 66 w 111"/>
                <a:gd name="T15" fmla="*/ 37 h 97"/>
                <a:gd name="T16" fmla="*/ 68 w 111"/>
                <a:gd name="T17" fmla="*/ 41 h 97"/>
                <a:gd name="T18" fmla="*/ 68 w 111"/>
                <a:gd name="T19" fmla="*/ 41 h 97"/>
                <a:gd name="T20" fmla="*/ 69 w 111"/>
                <a:gd name="T21" fmla="*/ 41 h 97"/>
                <a:gd name="T22" fmla="*/ 63 w 111"/>
                <a:gd name="T23" fmla="*/ 46 h 97"/>
                <a:gd name="T24" fmla="*/ 45 w 111"/>
                <a:gd name="T25" fmla="*/ 28 h 97"/>
                <a:gd name="T26" fmla="*/ 39 w 111"/>
                <a:gd name="T27" fmla="*/ 7 h 97"/>
                <a:gd name="T28" fmla="*/ 18 w 111"/>
                <a:gd name="T29" fmla="*/ 1 h 97"/>
                <a:gd name="T30" fmla="*/ 30 w 111"/>
                <a:gd name="T31" fmla="*/ 14 h 97"/>
                <a:gd name="T32" fmla="*/ 27 w 111"/>
                <a:gd name="T33" fmla="*/ 26 h 97"/>
                <a:gd name="T34" fmla="*/ 15 w 111"/>
                <a:gd name="T35" fmla="*/ 29 h 97"/>
                <a:gd name="T36" fmla="*/ 3 w 111"/>
                <a:gd name="T37" fmla="*/ 17 h 97"/>
                <a:gd name="T38" fmla="*/ 9 w 111"/>
                <a:gd name="T39" fmla="*/ 37 h 97"/>
                <a:gd name="T40" fmla="*/ 31 w 111"/>
                <a:gd name="T41" fmla="*/ 43 h 97"/>
                <a:gd name="T42" fmla="*/ 31 w 111"/>
                <a:gd name="T43" fmla="*/ 43 h 97"/>
                <a:gd name="T44" fmla="*/ 48 w 111"/>
                <a:gd name="T45" fmla="*/ 60 h 97"/>
                <a:gd name="T46" fmla="*/ 32 w 111"/>
                <a:gd name="T47" fmla="*/ 78 h 97"/>
                <a:gd name="T48" fmla="*/ 31 w 111"/>
                <a:gd name="T49" fmla="*/ 77 h 97"/>
                <a:gd name="T50" fmla="*/ 26 w 111"/>
                <a:gd name="T51" fmla="*/ 80 h 97"/>
                <a:gd name="T52" fmla="*/ 18 w 111"/>
                <a:gd name="T53" fmla="*/ 93 h 97"/>
                <a:gd name="T54" fmla="*/ 20 w 111"/>
                <a:gd name="T55" fmla="*/ 95 h 97"/>
                <a:gd name="T56" fmla="*/ 33 w 111"/>
                <a:gd name="T57" fmla="*/ 87 h 97"/>
                <a:gd name="T58" fmla="*/ 37 w 111"/>
                <a:gd name="T59" fmla="*/ 83 h 97"/>
                <a:gd name="T60" fmla="*/ 35 w 111"/>
                <a:gd name="T61" fmla="*/ 82 h 97"/>
                <a:gd name="T62" fmla="*/ 53 w 111"/>
                <a:gd name="T63" fmla="*/ 64 h 97"/>
                <a:gd name="T64" fmla="*/ 82 w 111"/>
                <a:gd name="T65" fmla="*/ 93 h 97"/>
                <a:gd name="T66" fmla="*/ 89 w 111"/>
                <a:gd name="T67" fmla="*/ 97 h 97"/>
                <a:gd name="T68" fmla="*/ 96 w 111"/>
                <a:gd name="T69" fmla="*/ 93 h 97"/>
                <a:gd name="T70" fmla="*/ 96 w 111"/>
                <a:gd name="T71" fmla="*/ 79 h 97"/>
                <a:gd name="T72" fmla="*/ 67 w 111"/>
                <a:gd name="T73" fmla="*/ 50 h 97"/>
                <a:gd name="T74" fmla="*/ 72 w 111"/>
                <a:gd name="T75" fmla="*/ 45 h 97"/>
                <a:gd name="T76" fmla="*/ 75 w 111"/>
                <a:gd name="T77" fmla="*/ 47 h 97"/>
                <a:gd name="T78" fmla="*/ 82 w 111"/>
                <a:gd name="T79" fmla="*/ 46 h 97"/>
                <a:gd name="T80" fmla="*/ 106 w 111"/>
                <a:gd name="T81" fmla="*/ 21 h 97"/>
                <a:gd name="T82" fmla="*/ 106 w 111"/>
                <a:gd name="T83" fmla="*/ 20 h 97"/>
                <a:gd name="T84" fmla="*/ 106 w 111"/>
                <a:gd name="T85" fmla="*/ 20 h 97"/>
                <a:gd name="T86" fmla="*/ 107 w 111"/>
                <a:gd name="T87" fmla="*/ 18 h 97"/>
                <a:gd name="T88" fmla="*/ 110 w 111"/>
                <a:gd name="T89" fmla="*/ 18 h 97"/>
                <a:gd name="T90" fmla="*/ 110 w 111"/>
                <a:gd name="T91" fmla="*/ 13 h 97"/>
                <a:gd name="T92" fmla="*/ 90 w 111"/>
                <a:gd name="T93" fmla="*/ 84 h 97"/>
                <a:gd name="T94" fmla="*/ 94 w 111"/>
                <a:gd name="T95" fmla="*/ 87 h 97"/>
                <a:gd name="T96" fmla="*/ 90 w 111"/>
                <a:gd name="T97" fmla="*/ 92 h 97"/>
                <a:gd name="T98" fmla="*/ 86 w 111"/>
                <a:gd name="T99" fmla="*/ 87 h 97"/>
                <a:gd name="T100" fmla="*/ 90 w 111"/>
                <a:gd name="T101" fmla="*/ 84 h 97"/>
                <a:gd name="T102" fmla="*/ 76 w 111"/>
                <a:gd name="T103" fmla="*/ 32 h 97"/>
                <a:gd name="T104" fmla="*/ 74 w 111"/>
                <a:gd name="T105" fmla="*/ 31 h 97"/>
                <a:gd name="T106" fmla="*/ 93 w 111"/>
                <a:gd name="T107" fmla="*/ 13 h 97"/>
                <a:gd name="T108" fmla="*/ 95 w 111"/>
                <a:gd name="T109" fmla="*/ 14 h 97"/>
                <a:gd name="T110" fmla="*/ 76 w 111"/>
                <a:gd name="T111" fmla="*/ 32 h 97"/>
                <a:gd name="T112" fmla="*/ 76 w 111"/>
                <a:gd name="T113" fmla="*/ 32 h 97"/>
                <a:gd name="T114" fmla="*/ 82 w 111"/>
                <a:gd name="T115" fmla="*/ 39 h 97"/>
                <a:gd name="T116" fmla="*/ 80 w 111"/>
                <a:gd name="T117" fmla="*/ 37 h 97"/>
                <a:gd name="T118" fmla="*/ 99 w 111"/>
                <a:gd name="T119" fmla="*/ 18 h 97"/>
                <a:gd name="T120" fmla="*/ 101 w 111"/>
                <a:gd name="T121" fmla="*/ 20 h 97"/>
                <a:gd name="T122" fmla="*/ 82 w 111"/>
                <a:gd name="T123" fmla="*/ 39 h 97"/>
                <a:gd name="T124" fmla="*/ 82 w 111"/>
                <a:gd name="T125" fmla="*/ 3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1" h="97">
                  <a:moveTo>
                    <a:pt x="110" y="13"/>
                  </a:moveTo>
                  <a:cubicBezTo>
                    <a:pt x="101" y="3"/>
                    <a:pt x="101" y="3"/>
                    <a:pt x="101" y="3"/>
                  </a:cubicBezTo>
                  <a:cubicBezTo>
                    <a:pt x="99" y="1"/>
                    <a:pt x="97" y="1"/>
                    <a:pt x="96" y="3"/>
                  </a:cubicBezTo>
                  <a:cubicBezTo>
                    <a:pt x="95" y="4"/>
                    <a:pt x="95" y="4"/>
                    <a:pt x="95" y="5"/>
                  </a:cubicBezTo>
                  <a:cubicBezTo>
                    <a:pt x="94" y="5"/>
                    <a:pt x="93" y="6"/>
                    <a:pt x="92" y="6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67" y="32"/>
                    <a:pt x="67" y="32"/>
                    <a:pt x="67" y="32"/>
                  </a:cubicBezTo>
                  <a:cubicBezTo>
                    <a:pt x="67" y="33"/>
                    <a:pt x="67" y="36"/>
                    <a:pt x="66" y="37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9" y="41"/>
                    <a:pt x="69" y="41"/>
                    <a:pt x="69" y="41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7" y="21"/>
                    <a:pt x="45" y="13"/>
                    <a:pt x="39" y="7"/>
                  </a:cubicBezTo>
                  <a:cubicBezTo>
                    <a:pt x="34" y="1"/>
                    <a:pt x="25" y="0"/>
                    <a:pt x="18" y="1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23"/>
                    <a:pt x="3" y="32"/>
                    <a:pt x="9" y="37"/>
                  </a:cubicBezTo>
                  <a:cubicBezTo>
                    <a:pt x="14" y="43"/>
                    <a:pt x="23" y="46"/>
                    <a:pt x="31" y="43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32" y="78"/>
                    <a:pt x="32" y="78"/>
                    <a:pt x="32" y="78"/>
                  </a:cubicBezTo>
                  <a:cubicBezTo>
                    <a:pt x="31" y="77"/>
                    <a:pt x="31" y="77"/>
                    <a:pt x="31" y="77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18" y="93"/>
                    <a:pt x="18" y="93"/>
                    <a:pt x="18" y="93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33" y="87"/>
                    <a:pt x="33" y="87"/>
                    <a:pt x="33" y="87"/>
                  </a:cubicBezTo>
                  <a:cubicBezTo>
                    <a:pt x="37" y="83"/>
                    <a:pt x="37" y="83"/>
                    <a:pt x="37" y="83"/>
                  </a:cubicBezTo>
                  <a:cubicBezTo>
                    <a:pt x="35" y="82"/>
                    <a:pt x="35" y="82"/>
                    <a:pt x="35" y="82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84" y="96"/>
                    <a:pt x="86" y="97"/>
                    <a:pt x="89" y="97"/>
                  </a:cubicBezTo>
                  <a:cubicBezTo>
                    <a:pt x="91" y="97"/>
                    <a:pt x="94" y="96"/>
                    <a:pt x="96" y="93"/>
                  </a:cubicBezTo>
                  <a:cubicBezTo>
                    <a:pt x="101" y="89"/>
                    <a:pt x="101" y="83"/>
                    <a:pt x="96" y="79"/>
                  </a:cubicBezTo>
                  <a:cubicBezTo>
                    <a:pt x="67" y="50"/>
                    <a:pt x="67" y="50"/>
                    <a:pt x="67" y="50"/>
                  </a:cubicBezTo>
                  <a:cubicBezTo>
                    <a:pt x="72" y="45"/>
                    <a:pt x="72" y="45"/>
                    <a:pt x="72" y="45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77" y="46"/>
                    <a:pt x="79" y="46"/>
                    <a:pt x="82" y="46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107" y="19"/>
                    <a:pt x="107" y="19"/>
                    <a:pt x="107" y="18"/>
                  </a:cubicBezTo>
                  <a:cubicBezTo>
                    <a:pt x="109" y="18"/>
                    <a:pt x="110" y="18"/>
                    <a:pt x="110" y="18"/>
                  </a:cubicBezTo>
                  <a:cubicBezTo>
                    <a:pt x="111" y="16"/>
                    <a:pt x="111" y="14"/>
                    <a:pt x="110" y="13"/>
                  </a:cubicBezTo>
                  <a:close/>
                  <a:moveTo>
                    <a:pt x="90" y="84"/>
                  </a:moveTo>
                  <a:cubicBezTo>
                    <a:pt x="92" y="84"/>
                    <a:pt x="94" y="86"/>
                    <a:pt x="94" y="87"/>
                  </a:cubicBezTo>
                  <a:cubicBezTo>
                    <a:pt x="94" y="90"/>
                    <a:pt x="92" y="92"/>
                    <a:pt x="90" y="92"/>
                  </a:cubicBezTo>
                  <a:cubicBezTo>
                    <a:pt x="87" y="92"/>
                    <a:pt x="86" y="90"/>
                    <a:pt x="86" y="87"/>
                  </a:cubicBezTo>
                  <a:cubicBezTo>
                    <a:pt x="86" y="86"/>
                    <a:pt x="87" y="84"/>
                    <a:pt x="90" y="84"/>
                  </a:cubicBezTo>
                  <a:close/>
                  <a:moveTo>
                    <a:pt x="76" y="32"/>
                  </a:moveTo>
                  <a:cubicBezTo>
                    <a:pt x="74" y="31"/>
                    <a:pt x="74" y="31"/>
                    <a:pt x="74" y="31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76" y="32"/>
                    <a:pt x="76" y="32"/>
                    <a:pt x="76" y="32"/>
                  </a:cubicBezTo>
                  <a:close/>
                  <a:moveTo>
                    <a:pt x="82" y="39"/>
                  </a:moveTo>
                  <a:cubicBezTo>
                    <a:pt x="80" y="37"/>
                    <a:pt x="80" y="37"/>
                    <a:pt x="80" y="37"/>
                  </a:cubicBezTo>
                  <a:cubicBezTo>
                    <a:pt x="99" y="18"/>
                    <a:pt x="99" y="18"/>
                    <a:pt x="99" y="18"/>
                  </a:cubicBezTo>
                  <a:cubicBezTo>
                    <a:pt x="101" y="20"/>
                    <a:pt x="101" y="20"/>
                    <a:pt x="101" y="20"/>
                  </a:cubicBezTo>
                  <a:cubicBezTo>
                    <a:pt x="82" y="39"/>
                    <a:pt x="82" y="39"/>
                    <a:pt x="82" y="39"/>
                  </a:cubicBezTo>
                  <a:cubicBezTo>
                    <a:pt x="82" y="39"/>
                    <a:pt x="82" y="39"/>
                    <a:pt x="82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n-lt"/>
              </a:endParaRPr>
            </a:p>
          </p:txBody>
        </p:sp>
      </p:grpSp>
      <p:grpSp>
        <p:nvGrpSpPr>
          <p:cNvPr id="32" name="Group 20"/>
          <p:cNvGrpSpPr>
            <a:grpSpLocks/>
          </p:cNvGrpSpPr>
          <p:nvPr/>
        </p:nvGrpSpPr>
        <p:grpSpPr bwMode="auto">
          <a:xfrm>
            <a:off x="5996754" y="3461879"/>
            <a:ext cx="1020178" cy="1068734"/>
            <a:chOff x="7724862" y="4898898"/>
            <a:chExt cx="1222744" cy="1222744"/>
          </a:xfrm>
        </p:grpSpPr>
        <p:sp>
          <p:nvSpPr>
            <p:cNvPr id="33" name="Rounded Rectangle 9"/>
            <p:cNvSpPr/>
            <p:nvPr/>
          </p:nvSpPr>
          <p:spPr>
            <a:xfrm>
              <a:off x="7724862" y="4898898"/>
              <a:ext cx="1222744" cy="1222744"/>
            </a:xfrm>
            <a:prstGeom prst="roundRect">
              <a:avLst/>
            </a:prstGeom>
            <a:solidFill>
              <a:srgbClr val="16A0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  <p:grpSp>
          <p:nvGrpSpPr>
            <p:cNvPr id="34" name="Group 37"/>
            <p:cNvGrpSpPr/>
            <p:nvPr/>
          </p:nvGrpSpPr>
          <p:grpSpPr>
            <a:xfrm>
              <a:off x="8137732" y="5223899"/>
              <a:ext cx="419133" cy="572741"/>
              <a:chOff x="3449638" y="3379788"/>
              <a:chExt cx="303213" cy="414338"/>
            </a:xfrm>
            <a:solidFill>
              <a:schemeClr val="bg1"/>
            </a:solidFill>
          </p:grpSpPr>
          <p:sp>
            <p:nvSpPr>
              <p:cNvPr id="35" name="Freeform 85"/>
              <p:cNvSpPr>
                <a:spLocks/>
              </p:cNvSpPr>
              <p:nvPr/>
            </p:nvSpPr>
            <p:spPr bwMode="auto">
              <a:xfrm>
                <a:off x="3449638" y="3552826"/>
                <a:ext cx="303213" cy="136525"/>
              </a:xfrm>
              <a:custGeom>
                <a:avLst/>
                <a:gdLst>
                  <a:gd name="T0" fmla="*/ 41 w 81"/>
                  <a:gd name="T1" fmla="*/ 14 h 36"/>
                  <a:gd name="T2" fmla="*/ 2 w 81"/>
                  <a:gd name="T3" fmla="*/ 0 h 36"/>
                  <a:gd name="T4" fmla="*/ 0 w 81"/>
                  <a:gd name="T5" fmla="*/ 4 h 36"/>
                  <a:gd name="T6" fmla="*/ 0 w 81"/>
                  <a:gd name="T7" fmla="*/ 18 h 36"/>
                  <a:gd name="T8" fmla="*/ 41 w 81"/>
                  <a:gd name="T9" fmla="*/ 36 h 36"/>
                  <a:gd name="T10" fmla="*/ 81 w 81"/>
                  <a:gd name="T11" fmla="*/ 18 h 36"/>
                  <a:gd name="T12" fmla="*/ 81 w 81"/>
                  <a:gd name="T13" fmla="*/ 4 h 36"/>
                  <a:gd name="T14" fmla="*/ 79 w 81"/>
                  <a:gd name="T15" fmla="*/ 0 h 36"/>
                  <a:gd name="T16" fmla="*/ 41 w 81"/>
                  <a:gd name="T17" fmla="*/ 1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36">
                    <a:moveTo>
                      <a:pt x="41" y="14"/>
                    </a:moveTo>
                    <a:cubicBezTo>
                      <a:pt x="22" y="14"/>
                      <a:pt x="6" y="8"/>
                      <a:pt x="2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28"/>
                      <a:pt x="18" y="36"/>
                      <a:pt x="41" y="36"/>
                    </a:cubicBezTo>
                    <a:cubicBezTo>
                      <a:pt x="63" y="36"/>
                      <a:pt x="81" y="28"/>
                      <a:pt x="81" y="18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81" y="2"/>
                      <a:pt x="80" y="0"/>
                      <a:pt x="79" y="0"/>
                    </a:cubicBezTo>
                    <a:cubicBezTo>
                      <a:pt x="75" y="8"/>
                      <a:pt x="60" y="14"/>
                      <a:pt x="4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</a:endParaRPr>
              </a:p>
            </p:txBody>
          </p:sp>
          <p:sp>
            <p:nvSpPr>
              <p:cNvPr id="36" name="Freeform 86"/>
              <p:cNvSpPr>
                <a:spLocks/>
              </p:cNvSpPr>
              <p:nvPr/>
            </p:nvSpPr>
            <p:spPr bwMode="auto">
              <a:xfrm>
                <a:off x="3449638" y="3654426"/>
                <a:ext cx="303213" cy="139700"/>
              </a:xfrm>
              <a:custGeom>
                <a:avLst/>
                <a:gdLst>
                  <a:gd name="T0" fmla="*/ 41 w 81"/>
                  <a:gd name="T1" fmla="*/ 14 h 37"/>
                  <a:gd name="T2" fmla="*/ 2 w 81"/>
                  <a:gd name="T3" fmla="*/ 0 h 37"/>
                  <a:gd name="T4" fmla="*/ 0 w 81"/>
                  <a:gd name="T5" fmla="*/ 4 h 37"/>
                  <a:gd name="T6" fmla="*/ 0 w 81"/>
                  <a:gd name="T7" fmla="*/ 18 h 37"/>
                  <a:gd name="T8" fmla="*/ 41 w 81"/>
                  <a:gd name="T9" fmla="*/ 37 h 37"/>
                  <a:gd name="T10" fmla="*/ 81 w 81"/>
                  <a:gd name="T11" fmla="*/ 18 h 37"/>
                  <a:gd name="T12" fmla="*/ 81 w 81"/>
                  <a:gd name="T13" fmla="*/ 4 h 37"/>
                  <a:gd name="T14" fmla="*/ 79 w 81"/>
                  <a:gd name="T15" fmla="*/ 0 h 37"/>
                  <a:gd name="T16" fmla="*/ 41 w 81"/>
                  <a:gd name="T17" fmla="*/ 1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37">
                    <a:moveTo>
                      <a:pt x="41" y="14"/>
                    </a:moveTo>
                    <a:cubicBezTo>
                      <a:pt x="22" y="14"/>
                      <a:pt x="6" y="8"/>
                      <a:pt x="2" y="0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29"/>
                      <a:pt x="18" y="37"/>
                      <a:pt x="41" y="37"/>
                    </a:cubicBezTo>
                    <a:cubicBezTo>
                      <a:pt x="63" y="37"/>
                      <a:pt x="81" y="29"/>
                      <a:pt x="81" y="18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81" y="3"/>
                      <a:pt x="80" y="2"/>
                      <a:pt x="79" y="0"/>
                    </a:cubicBezTo>
                    <a:cubicBezTo>
                      <a:pt x="75" y="8"/>
                      <a:pt x="60" y="14"/>
                      <a:pt x="4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</a:endParaRPr>
              </a:p>
            </p:txBody>
          </p:sp>
          <p:sp>
            <p:nvSpPr>
              <p:cNvPr id="37" name="Freeform 87"/>
              <p:cNvSpPr>
                <a:spLocks/>
              </p:cNvSpPr>
              <p:nvPr/>
            </p:nvSpPr>
            <p:spPr bwMode="auto">
              <a:xfrm>
                <a:off x="3449638" y="3451226"/>
                <a:ext cx="303213" cy="136525"/>
              </a:xfrm>
              <a:custGeom>
                <a:avLst/>
                <a:gdLst>
                  <a:gd name="T0" fmla="*/ 79 w 81"/>
                  <a:gd name="T1" fmla="*/ 0 h 36"/>
                  <a:gd name="T2" fmla="*/ 41 w 81"/>
                  <a:gd name="T3" fmla="*/ 13 h 36"/>
                  <a:gd name="T4" fmla="*/ 2 w 81"/>
                  <a:gd name="T5" fmla="*/ 0 h 36"/>
                  <a:gd name="T6" fmla="*/ 0 w 81"/>
                  <a:gd name="T7" fmla="*/ 4 h 36"/>
                  <a:gd name="T8" fmla="*/ 0 w 81"/>
                  <a:gd name="T9" fmla="*/ 18 h 36"/>
                  <a:gd name="T10" fmla="*/ 41 w 81"/>
                  <a:gd name="T11" fmla="*/ 36 h 36"/>
                  <a:gd name="T12" fmla="*/ 81 w 81"/>
                  <a:gd name="T13" fmla="*/ 18 h 36"/>
                  <a:gd name="T14" fmla="*/ 81 w 81"/>
                  <a:gd name="T15" fmla="*/ 4 h 36"/>
                  <a:gd name="T16" fmla="*/ 79 w 81"/>
                  <a:gd name="T1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36">
                    <a:moveTo>
                      <a:pt x="79" y="0"/>
                    </a:moveTo>
                    <a:cubicBezTo>
                      <a:pt x="79" y="8"/>
                      <a:pt x="62" y="13"/>
                      <a:pt x="41" y="13"/>
                    </a:cubicBezTo>
                    <a:cubicBezTo>
                      <a:pt x="20" y="13"/>
                      <a:pt x="2" y="8"/>
                      <a:pt x="2" y="0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28"/>
                      <a:pt x="18" y="36"/>
                      <a:pt x="41" y="36"/>
                    </a:cubicBezTo>
                    <a:cubicBezTo>
                      <a:pt x="63" y="36"/>
                      <a:pt x="81" y="28"/>
                      <a:pt x="81" y="18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81" y="3"/>
                      <a:pt x="80" y="2"/>
                      <a:pt x="7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</a:endParaRPr>
              </a:p>
            </p:txBody>
          </p:sp>
          <p:sp>
            <p:nvSpPr>
              <p:cNvPr id="38" name="Oval 88"/>
              <p:cNvSpPr>
                <a:spLocks noChangeArrowheads="1"/>
              </p:cNvSpPr>
              <p:nvPr/>
            </p:nvSpPr>
            <p:spPr bwMode="auto">
              <a:xfrm>
                <a:off x="3455988" y="3379788"/>
                <a:ext cx="293688" cy="1095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</a:endParaRPr>
              </a:p>
            </p:txBody>
          </p:sp>
        </p:grpSp>
      </p:grpSp>
      <p:sp>
        <p:nvSpPr>
          <p:cNvPr id="50" name="Прямоугольник 49"/>
          <p:cNvSpPr/>
          <p:nvPr/>
        </p:nvSpPr>
        <p:spPr>
          <a:xfrm>
            <a:off x="155275" y="103517"/>
            <a:ext cx="879443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latin typeface="Abadi MT Condensed Extra Bold"/>
                <a:ea typeface="Arial" charset="0"/>
                <a:cs typeface="Abadi MT Condensed Extra Bold"/>
              </a:rPr>
              <a:t>Муниципальный уровень поддержки профессионального роста молодых педагогов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599" y="3536240"/>
            <a:ext cx="934488" cy="9344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098" name="Picture 2" descr="https://pp.userapi.com/c624421/v624421131/1f1d/0zaFshzgwD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217" y="1239724"/>
            <a:ext cx="992881" cy="84055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xn----8sbach7begxgb.xn--p1ai/ikonki/pedagogicheskij_debju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79" y="1144890"/>
            <a:ext cx="1003971" cy="85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buxov.kobrin.edu.by/ru/sm.aspx?guid=104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158" y="3489480"/>
            <a:ext cx="942030" cy="94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pp.userapi.com/c628717/v628717780/45874/P3TEdpygkP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868" y="5236232"/>
            <a:ext cx="1769538" cy="117923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pp.userapi.com/c636729/v636729462/3fdae/gQhS2Tac8P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12" y="3953922"/>
            <a:ext cx="1672757" cy="111538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pp.userapi.com/c630517/v630517780/12fc5/JBy-vrXjYsI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5" y="5236233"/>
            <a:ext cx="1769536" cy="11792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pp.userapi.com/c617623/v617623104/2084c/OI5U9eqI3mc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673" y="3860953"/>
            <a:ext cx="1731497" cy="127427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://www.beluo.ru/images/stories/565/HMWXCBkdofU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575" y="5253990"/>
            <a:ext cx="1797019" cy="119754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://www.beluo.ru/images/stories/567/20170414_114038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189" y="5236232"/>
            <a:ext cx="1984523" cy="119754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15"/>
          <p:cNvSpPr/>
          <p:nvPr/>
        </p:nvSpPr>
        <p:spPr>
          <a:xfrm>
            <a:off x="7875738" y="2539423"/>
            <a:ext cx="296863" cy="298450"/>
          </a:xfrm>
          <a:prstGeom prst="roundRect">
            <a:avLst/>
          </a:prstGeom>
          <a:solidFill>
            <a:srgbClr val="29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cxnSp>
        <p:nvCxnSpPr>
          <p:cNvPr id="46" name="Straight Arrow Connector 25"/>
          <p:cNvCxnSpPr>
            <a:stCxn id="45" idx="0"/>
            <a:endCxn id="48" idx="2"/>
          </p:cNvCxnSpPr>
          <p:nvPr/>
        </p:nvCxnSpPr>
        <p:spPr>
          <a:xfrm flipH="1" flipV="1">
            <a:off x="8024963" y="1998085"/>
            <a:ext cx="0" cy="54133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18"/>
          <p:cNvGrpSpPr>
            <a:grpSpLocks/>
          </p:cNvGrpSpPr>
          <p:nvPr/>
        </p:nvGrpSpPr>
        <p:grpSpPr bwMode="auto">
          <a:xfrm>
            <a:off x="7566176" y="1080510"/>
            <a:ext cx="917575" cy="917575"/>
            <a:chOff x="9983972" y="1799895"/>
            <a:chExt cx="1222744" cy="1222744"/>
          </a:xfrm>
        </p:grpSpPr>
        <p:sp>
          <p:nvSpPr>
            <p:cNvPr id="48" name="Rounded Rectangle 10"/>
            <p:cNvSpPr/>
            <p:nvPr/>
          </p:nvSpPr>
          <p:spPr>
            <a:xfrm>
              <a:off x="9983972" y="1799895"/>
              <a:ext cx="1222744" cy="1222744"/>
            </a:xfrm>
            <a:prstGeom prst="roundRect">
              <a:avLst/>
            </a:prstGeom>
            <a:solidFill>
              <a:srgbClr val="298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  <p:grpSp>
          <p:nvGrpSpPr>
            <p:cNvPr id="49" name="Group 42"/>
            <p:cNvGrpSpPr/>
            <p:nvPr/>
          </p:nvGrpSpPr>
          <p:grpSpPr>
            <a:xfrm>
              <a:off x="10322139" y="2110051"/>
              <a:ext cx="546407" cy="606800"/>
              <a:chOff x="7502526" y="2405063"/>
              <a:chExt cx="301625" cy="334963"/>
            </a:xfrm>
            <a:solidFill>
              <a:schemeClr val="bg1"/>
            </a:solidFill>
          </p:grpSpPr>
          <p:sp>
            <p:nvSpPr>
              <p:cNvPr id="51" name="Freeform 112"/>
              <p:cNvSpPr>
                <a:spLocks/>
              </p:cNvSpPr>
              <p:nvPr/>
            </p:nvSpPr>
            <p:spPr bwMode="auto">
              <a:xfrm>
                <a:off x="7708901" y="2405063"/>
                <a:ext cx="95250" cy="90488"/>
              </a:xfrm>
              <a:custGeom>
                <a:avLst/>
                <a:gdLst>
                  <a:gd name="T0" fmla="*/ 19 w 25"/>
                  <a:gd name="T1" fmla="*/ 24 h 24"/>
                  <a:gd name="T2" fmla="*/ 21 w 25"/>
                  <a:gd name="T3" fmla="*/ 22 h 24"/>
                  <a:gd name="T4" fmla="*/ 19 w 25"/>
                  <a:gd name="T5" fmla="*/ 4 h 24"/>
                  <a:gd name="T6" fmla="*/ 0 w 25"/>
                  <a:gd name="T7" fmla="*/ 7 h 24"/>
                  <a:gd name="T8" fmla="*/ 0 w 25"/>
                  <a:gd name="T9" fmla="*/ 8 h 24"/>
                  <a:gd name="T10" fmla="*/ 19 w 25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24">
                    <a:moveTo>
                      <a:pt x="19" y="24"/>
                    </a:moveTo>
                    <a:cubicBezTo>
                      <a:pt x="20" y="23"/>
                      <a:pt x="20" y="23"/>
                      <a:pt x="21" y="22"/>
                    </a:cubicBezTo>
                    <a:cubicBezTo>
                      <a:pt x="25" y="17"/>
                      <a:pt x="24" y="8"/>
                      <a:pt x="19" y="4"/>
                    </a:cubicBezTo>
                    <a:cubicBezTo>
                      <a:pt x="13" y="0"/>
                      <a:pt x="5" y="1"/>
                      <a:pt x="0" y="7"/>
                    </a:cubicBezTo>
                    <a:cubicBezTo>
                      <a:pt x="0" y="7"/>
                      <a:pt x="0" y="7"/>
                      <a:pt x="0" y="8"/>
                    </a:cubicBezTo>
                    <a:cubicBezTo>
                      <a:pt x="8" y="11"/>
                      <a:pt x="15" y="17"/>
                      <a:pt x="19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</a:endParaRPr>
              </a:p>
            </p:txBody>
          </p:sp>
          <p:sp>
            <p:nvSpPr>
              <p:cNvPr id="52" name="Freeform 113"/>
              <p:cNvSpPr>
                <a:spLocks noEditPoints="1"/>
              </p:cNvSpPr>
              <p:nvPr/>
            </p:nvSpPr>
            <p:spPr bwMode="auto">
              <a:xfrm>
                <a:off x="7518401" y="2438401"/>
                <a:ext cx="274638" cy="301625"/>
              </a:xfrm>
              <a:custGeom>
                <a:avLst/>
                <a:gdLst>
                  <a:gd name="T0" fmla="*/ 43 w 73"/>
                  <a:gd name="T1" fmla="*/ 0 h 80"/>
                  <a:gd name="T2" fmla="*/ 42 w 73"/>
                  <a:gd name="T3" fmla="*/ 0 h 80"/>
                  <a:gd name="T4" fmla="*/ 42 w 73"/>
                  <a:gd name="T5" fmla="*/ 0 h 80"/>
                  <a:gd name="T6" fmla="*/ 41 w 73"/>
                  <a:gd name="T7" fmla="*/ 0 h 80"/>
                  <a:gd name="T8" fmla="*/ 41 w 73"/>
                  <a:gd name="T9" fmla="*/ 0 h 80"/>
                  <a:gd name="T10" fmla="*/ 40 w 73"/>
                  <a:gd name="T11" fmla="*/ 0 h 80"/>
                  <a:gd name="T12" fmla="*/ 40 w 73"/>
                  <a:gd name="T13" fmla="*/ 0 h 80"/>
                  <a:gd name="T14" fmla="*/ 39 w 73"/>
                  <a:gd name="T15" fmla="*/ 0 h 80"/>
                  <a:gd name="T16" fmla="*/ 39 w 73"/>
                  <a:gd name="T17" fmla="*/ 0 h 80"/>
                  <a:gd name="T18" fmla="*/ 38 w 73"/>
                  <a:gd name="T19" fmla="*/ 0 h 80"/>
                  <a:gd name="T20" fmla="*/ 38 w 73"/>
                  <a:gd name="T21" fmla="*/ 0 h 80"/>
                  <a:gd name="T22" fmla="*/ 37 w 73"/>
                  <a:gd name="T23" fmla="*/ 0 h 80"/>
                  <a:gd name="T24" fmla="*/ 36 w 73"/>
                  <a:gd name="T25" fmla="*/ 0 h 80"/>
                  <a:gd name="T26" fmla="*/ 35 w 73"/>
                  <a:gd name="T27" fmla="*/ 0 h 80"/>
                  <a:gd name="T28" fmla="*/ 34 w 73"/>
                  <a:gd name="T29" fmla="*/ 0 h 80"/>
                  <a:gd name="T30" fmla="*/ 33 w 73"/>
                  <a:gd name="T31" fmla="*/ 0 h 80"/>
                  <a:gd name="T32" fmla="*/ 32 w 73"/>
                  <a:gd name="T33" fmla="*/ 0 h 80"/>
                  <a:gd name="T34" fmla="*/ 32 w 73"/>
                  <a:gd name="T35" fmla="*/ 0 h 80"/>
                  <a:gd name="T36" fmla="*/ 32 w 73"/>
                  <a:gd name="T37" fmla="*/ 0 h 80"/>
                  <a:gd name="T38" fmla="*/ 32 w 73"/>
                  <a:gd name="T39" fmla="*/ 0 h 80"/>
                  <a:gd name="T40" fmla="*/ 31 w 73"/>
                  <a:gd name="T41" fmla="*/ 0 h 80"/>
                  <a:gd name="T42" fmla="*/ 31 w 73"/>
                  <a:gd name="T43" fmla="*/ 0 h 80"/>
                  <a:gd name="T44" fmla="*/ 30 w 73"/>
                  <a:gd name="T45" fmla="*/ 0 h 80"/>
                  <a:gd name="T46" fmla="*/ 0 w 73"/>
                  <a:gd name="T47" fmla="*/ 37 h 80"/>
                  <a:gd name="T48" fmla="*/ 12 w 73"/>
                  <a:gd name="T49" fmla="*/ 64 h 80"/>
                  <a:gd name="T50" fmla="*/ 7 w 73"/>
                  <a:gd name="T51" fmla="*/ 69 h 80"/>
                  <a:gd name="T52" fmla="*/ 7 w 73"/>
                  <a:gd name="T53" fmla="*/ 77 h 80"/>
                  <a:gd name="T54" fmla="*/ 14 w 73"/>
                  <a:gd name="T55" fmla="*/ 77 h 80"/>
                  <a:gd name="T56" fmla="*/ 21 w 73"/>
                  <a:gd name="T57" fmla="*/ 70 h 80"/>
                  <a:gd name="T58" fmla="*/ 36 w 73"/>
                  <a:gd name="T59" fmla="*/ 73 h 80"/>
                  <a:gd name="T60" fmla="*/ 52 w 73"/>
                  <a:gd name="T61" fmla="*/ 70 h 80"/>
                  <a:gd name="T62" fmla="*/ 58 w 73"/>
                  <a:gd name="T63" fmla="*/ 77 h 80"/>
                  <a:gd name="T64" fmla="*/ 66 w 73"/>
                  <a:gd name="T65" fmla="*/ 77 h 80"/>
                  <a:gd name="T66" fmla="*/ 66 w 73"/>
                  <a:gd name="T67" fmla="*/ 69 h 80"/>
                  <a:gd name="T68" fmla="*/ 61 w 73"/>
                  <a:gd name="T69" fmla="*/ 64 h 80"/>
                  <a:gd name="T70" fmla="*/ 73 w 73"/>
                  <a:gd name="T71" fmla="*/ 37 h 80"/>
                  <a:gd name="T72" fmla="*/ 43 w 73"/>
                  <a:gd name="T73" fmla="*/ 0 h 80"/>
                  <a:gd name="T74" fmla="*/ 36 w 73"/>
                  <a:gd name="T75" fmla="*/ 65 h 80"/>
                  <a:gd name="T76" fmla="*/ 8 w 73"/>
                  <a:gd name="T77" fmla="*/ 37 h 80"/>
                  <a:gd name="T78" fmla="*/ 36 w 73"/>
                  <a:gd name="T79" fmla="*/ 8 h 80"/>
                  <a:gd name="T80" fmla="*/ 64 w 73"/>
                  <a:gd name="T81" fmla="*/ 37 h 80"/>
                  <a:gd name="T82" fmla="*/ 36 w 73"/>
                  <a:gd name="T83" fmla="*/ 65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3" h="80">
                    <a:moveTo>
                      <a:pt x="43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0"/>
                      <a:pt x="41" y="0"/>
                      <a:pt x="41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1" y="0"/>
                      <a:pt x="40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0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7" y="0"/>
                    </a:cubicBezTo>
                    <a:cubicBezTo>
                      <a:pt x="37" y="0"/>
                      <a:pt x="37" y="0"/>
                      <a:pt x="36" y="0"/>
                    </a:cubicBezTo>
                    <a:cubicBezTo>
                      <a:pt x="36" y="0"/>
                      <a:pt x="36" y="0"/>
                      <a:pt x="35" y="0"/>
                    </a:cubicBezTo>
                    <a:cubicBezTo>
                      <a:pt x="35" y="0"/>
                      <a:pt x="35" y="0"/>
                      <a:pt x="34" y="0"/>
                    </a:cubicBezTo>
                    <a:cubicBezTo>
                      <a:pt x="34" y="0"/>
                      <a:pt x="34" y="0"/>
                      <a:pt x="33" y="0"/>
                    </a:cubicBezTo>
                    <a:cubicBezTo>
                      <a:pt x="33" y="0"/>
                      <a:pt x="33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3" y="4"/>
                      <a:pt x="0" y="19"/>
                      <a:pt x="0" y="37"/>
                    </a:cubicBezTo>
                    <a:cubicBezTo>
                      <a:pt x="0" y="47"/>
                      <a:pt x="4" y="57"/>
                      <a:pt x="12" y="64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4" y="71"/>
                      <a:pt x="5" y="77"/>
                      <a:pt x="7" y="77"/>
                    </a:cubicBezTo>
                    <a:cubicBezTo>
                      <a:pt x="9" y="79"/>
                      <a:pt x="12" y="79"/>
                      <a:pt x="14" y="77"/>
                    </a:cubicBezTo>
                    <a:cubicBezTo>
                      <a:pt x="16" y="75"/>
                      <a:pt x="20" y="72"/>
                      <a:pt x="21" y="70"/>
                    </a:cubicBezTo>
                    <a:cubicBezTo>
                      <a:pt x="25" y="72"/>
                      <a:pt x="31" y="73"/>
                      <a:pt x="36" y="73"/>
                    </a:cubicBezTo>
                    <a:cubicBezTo>
                      <a:pt x="42" y="73"/>
                      <a:pt x="47" y="72"/>
                      <a:pt x="52" y="70"/>
                    </a:cubicBezTo>
                    <a:cubicBezTo>
                      <a:pt x="53" y="72"/>
                      <a:pt x="57" y="75"/>
                      <a:pt x="58" y="77"/>
                    </a:cubicBezTo>
                    <a:cubicBezTo>
                      <a:pt x="62" y="80"/>
                      <a:pt x="65" y="77"/>
                      <a:pt x="66" y="77"/>
                    </a:cubicBezTo>
                    <a:cubicBezTo>
                      <a:pt x="68" y="74"/>
                      <a:pt x="68" y="71"/>
                      <a:pt x="66" y="69"/>
                    </a:cubicBezTo>
                    <a:cubicBezTo>
                      <a:pt x="61" y="64"/>
                      <a:pt x="61" y="64"/>
                      <a:pt x="61" y="64"/>
                    </a:cubicBezTo>
                    <a:cubicBezTo>
                      <a:pt x="68" y="57"/>
                      <a:pt x="73" y="47"/>
                      <a:pt x="73" y="37"/>
                    </a:cubicBezTo>
                    <a:cubicBezTo>
                      <a:pt x="73" y="19"/>
                      <a:pt x="60" y="4"/>
                      <a:pt x="43" y="0"/>
                    </a:cubicBezTo>
                    <a:close/>
                    <a:moveTo>
                      <a:pt x="36" y="65"/>
                    </a:moveTo>
                    <a:cubicBezTo>
                      <a:pt x="21" y="65"/>
                      <a:pt x="8" y="52"/>
                      <a:pt x="8" y="37"/>
                    </a:cubicBezTo>
                    <a:cubicBezTo>
                      <a:pt x="8" y="21"/>
                      <a:pt x="21" y="8"/>
                      <a:pt x="36" y="8"/>
                    </a:cubicBezTo>
                    <a:cubicBezTo>
                      <a:pt x="52" y="8"/>
                      <a:pt x="64" y="21"/>
                      <a:pt x="64" y="37"/>
                    </a:cubicBezTo>
                    <a:cubicBezTo>
                      <a:pt x="64" y="52"/>
                      <a:pt x="52" y="65"/>
                      <a:pt x="36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</a:endParaRPr>
              </a:p>
            </p:txBody>
          </p:sp>
          <p:sp>
            <p:nvSpPr>
              <p:cNvPr id="54" name="Freeform 114"/>
              <p:cNvSpPr>
                <a:spLocks/>
              </p:cNvSpPr>
              <p:nvPr/>
            </p:nvSpPr>
            <p:spPr bwMode="auto">
              <a:xfrm>
                <a:off x="7502526" y="2405063"/>
                <a:ext cx="98425" cy="90488"/>
              </a:xfrm>
              <a:custGeom>
                <a:avLst/>
                <a:gdLst>
                  <a:gd name="T0" fmla="*/ 6 w 26"/>
                  <a:gd name="T1" fmla="*/ 24 h 24"/>
                  <a:gd name="T2" fmla="*/ 26 w 26"/>
                  <a:gd name="T3" fmla="*/ 8 h 24"/>
                  <a:gd name="T4" fmla="*/ 25 w 26"/>
                  <a:gd name="T5" fmla="*/ 7 h 24"/>
                  <a:gd name="T6" fmla="*/ 7 w 26"/>
                  <a:gd name="T7" fmla="*/ 4 h 24"/>
                  <a:gd name="T8" fmla="*/ 5 w 26"/>
                  <a:gd name="T9" fmla="*/ 22 h 24"/>
                  <a:gd name="T10" fmla="*/ 6 w 26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24">
                    <a:moveTo>
                      <a:pt x="6" y="24"/>
                    </a:moveTo>
                    <a:cubicBezTo>
                      <a:pt x="11" y="17"/>
                      <a:pt x="18" y="11"/>
                      <a:pt x="26" y="8"/>
                    </a:cubicBezTo>
                    <a:cubicBezTo>
                      <a:pt x="26" y="7"/>
                      <a:pt x="25" y="7"/>
                      <a:pt x="25" y="7"/>
                    </a:cubicBezTo>
                    <a:cubicBezTo>
                      <a:pt x="21" y="1"/>
                      <a:pt x="13" y="0"/>
                      <a:pt x="7" y="4"/>
                    </a:cubicBezTo>
                    <a:cubicBezTo>
                      <a:pt x="1" y="8"/>
                      <a:pt x="0" y="17"/>
                      <a:pt x="5" y="22"/>
                    </a:cubicBezTo>
                    <a:cubicBezTo>
                      <a:pt x="5" y="23"/>
                      <a:pt x="6" y="23"/>
                      <a:pt x="6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</a:endParaRPr>
              </a:p>
            </p:txBody>
          </p:sp>
          <p:sp>
            <p:nvSpPr>
              <p:cNvPr id="55" name="Freeform 115"/>
              <p:cNvSpPr>
                <a:spLocks/>
              </p:cNvSpPr>
              <p:nvPr/>
            </p:nvSpPr>
            <p:spPr bwMode="auto">
              <a:xfrm>
                <a:off x="7650163" y="2476501"/>
                <a:ext cx="11113" cy="44450"/>
              </a:xfrm>
              <a:custGeom>
                <a:avLst/>
                <a:gdLst>
                  <a:gd name="T0" fmla="*/ 1 w 3"/>
                  <a:gd name="T1" fmla="*/ 12 h 12"/>
                  <a:gd name="T2" fmla="*/ 3 w 3"/>
                  <a:gd name="T3" fmla="*/ 10 h 12"/>
                  <a:gd name="T4" fmla="*/ 3 w 3"/>
                  <a:gd name="T5" fmla="*/ 2 h 12"/>
                  <a:gd name="T6" fmla="*/ 1 w 3"/>
                  <a:gd name="T7" fmla="*/ 0 h 12"/>
                  <a:gd name="T8" fmla="*/ 0 w 3"/>
                  <a:gd name="T9" fmla="*/ 2 h 12"/>
                  <a:gd name="T10" fmla="*/ 0 w 3"/>
                  <a:gd name="T11" fmla="*/ 10 h 12"/>
                  <a:gd name="T12" fmla="*/ 1 w 3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1" y="12"/>
                    </a:moveTo>
                    <a:cubicBezTo>
                      <a:pt x="2" y="12"/>
                      <a:pt x="3" y="11"/>
                      <a:pt x="3" y="1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1"/>
                      <a:pt x="0" y="12"/>
                      <a:pt x="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</a:endParaRPr>
              </a:p>
            </p:txBody>
          </p:sp>
          <p:sp>
            <p:nvSpPr>
              <p:cNvPr id="56" name="Freeform 116"/>
              <p:cNvSpPr>
                <a:spLocks/>
              </p:cNvSpPr>
              <p:nvPr/>
            </p:nvSpPr>
            <p:spPr bwMode="auto">
              <a:xfrm>
                <a:off x="7551738" y="2570163"/>
                <a:ext cx="44450" cy="11113"/>
              </a:xfrm>
              <a:custGeom>
                <a:avLst/>
                <a:gdLst>
                  <a:gd name="T0" fmla="*/ 10 w 12"/>
                  <a:gd name="T1" fmla="*/ 0 h 3"/>
                  <a:gd name="T2" fmla="*/ 2 w 12"/>
                  <a:gd name="T3" fmla="*/ 0 h 3"/>
                  <a:gd name="T4" fmla="*/ 0 w 12"/>
                  <a:gd name="T5" fmla="*/ 2 h 3"/>
                  <a:gd name="T6" fmla="*/ 2 w 12"/>
                  <a:gd name="T7" fmla="*/ 3 h 3"/>
                  <a:gd name="T8" fmla="*/ 10 w 12"/>
                  <a:gd name="T9" fmla="*/ 3 h 3"/>
                  <a:gd name="T10" fmla="*/ 12 w 12"/>
                  <a:gd name="T11" fmla="*/ 2 h 3"/>
                  <a:gd name="T12" fmla="*/ 10 w 1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">
                    <a:moveTo>
                      <a:pt x="1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3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</a:endParaRPr>
              </a:p>
            </p:txBody>
          </p:sp>
          <p:sp>
            <p:nvSpPr>
              <p:cNvPr id="57" name="Freeform 117"/>
              <p:cNvSpPr>
                <a:spLocks/>
              </p:cNvSpPr>
              <p:nvPr/>
            </p:nvSpPr>
            <p:spPr bwMode="auto">
              <a:xfrm>
                <a:off x="7708901" y="2570163"/>
                <a:ext cx="46038" cy="11113"/>
              </a:xfrm>
              <a:custGeom>
                <a:avLst/>
                <a:gdLst>
                  <a:gd name="T0" fmla="*/ 10 w 12"/>
                  <a:gd name="T1" fmla="*/ 0 h 3"/>
                  <a:gd name="T2" fmla="*/ 2 w 12"/>
                  <a:gd name="T3" fmla="*/ 0 h 3"/>
                  <a:gd name="T4" fmla="*/ 0 w 12"/>
                  <a:gd name="T5" fmla="*/ 2 h 3"/>
                  <a:gd name="T6" fmla="*/ 2 w 12"/>
                  <a:gd name="T7" fmla="*/ 3 h 3"/>
                  <a:gd name="T8" fmla="*/ 10 w 12"/>
                  <a:gd name="T9" fmla="*/ 3 h 3"/>
                  <a:gd name="T10" fmla="*/ 12 w 12"/>
                  <a:gd name="T11" fmla="*/ 2 h 3"/>
                  <a:gd name="T12" fmla="*/ 10 w 1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">
                    <a:moveTo>
                      <a:pt x="1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3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</a:endParaRPr>
              </a:p>
            </p:txBody>
          </p:sp>
          <p:sp>
            <p:nvSpPr>
              <p:cNvPr id="58" name="Freeform 118"/>
              <p:cNvSpPr>
                <a:spLocks/>
              </p:cNvSpPr>
              <p:nvPr/>
            </p:nvSpPr>
            <p:spPr bwMode="auto">
              <a:xfrm>
                <a:off x="7650163" y="2633663"/>
                <a:ext cx="11113" cy="46038"/>
              </a:xfrm>
              <a:custGeom>
                <a:avLst/>
                <a:gdLst>
                  <a:gd name="T0" fmla="*/ 1 w 3"/>
                  <a:gd name="T1" fmla="*/ 0 h 12"/>
                  <a:gd name="T2" fmla="*/ 0 w 3"/>
                  <a:gd name="T3" fmla="*/ 1 h 12"/>
                  <a:gd name="T4" fmla="*/ 0 w 3"/>
                  <a:gd name="T5" fmla="*/ 10 h 12"/>
                  <a:gd name="T6" fmla="*/ 1 w 3"/>
                  <a:gd name="T7" fmla="*/ 12 h 12"/>
                  <a:gd name="T8" fmla="*/ 3 w 3"/>
                  <a:gd name="T9" fmla="*/ 10 h 12"/>
                  <a:gd name="T10" fmla="*/ 3 w 3"/>
                  <a:gd name="T11" fmla="*/ 1 h 12"/>
                  <a:gd name="T12" fmla="*/ 1 w 3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1"/>
                      <a:pt x="0" y="12"/>
                      <a:pt x="1" y="12"/>
                    </a:cubicBezTo>
                    <a:cubicBezTo>
                      <a:pt x="2" y="12"/>
                      <a:pt x="3" y="11"/>
                      <a:pt x="3" y="1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</a:endParaRPr>
              </a:p>
            </p:txBody>
          </p:sp>
          <p:sp>
            <p:nvSpPr>
              <p:cNvPr id="59" name="Freeform 119"/>
              <p:cNvSpPr>
                <a:spLocks/>
              </p:cNvSpPr>
              <p:nvPr/>
            </p:nvSpPr>
            <p:spPr bwMode="auto">
              <a:xfrm>
                <a:off x="7593013" y="2506663"/>
                <a:ext cx="128588" cy="85725"/>
              </a:xfrm>
              <a:custGeom>
                <a:avLst/>
                <a:gdLst>
                  <a:gd name="T0" fmla="*/ 18 w 34"/>
                  <a:gd name="T1" fmla="*/ 18 h 23"/>
                  <a:gd name="T2" fmla="*/ 33 w 34"/>
                  <a:gd name="T3" fmla="*/ 3 h 23"/>
                  <a:gd name="T4" fmla="*/ 34 w 34"/>
                  <a:gd name="T5" fmla="*/ 2 h 23"/>
                  <a:gd name="T6" fmla="*/ 33 w 34"/>
                  <a:gd name="T7" fmla="*/ 1 h 23"/>
                  <a:gd name="T8" fmla="*/ 32 w 34"/>
                  <a:gd name="T9" fmla="*/ 0 h 23"/>
                  <a:gd name="T10" fmla="*/ 31 w 34"/>
                  <a:gd name="T11" fmla="*/ 1 h 23"/>
                  <a:gd name="T12" fmla="*/ 20 w 34"/>
                  <a:gd name="T13" fmla="*/ 12 h 23"/>
                  <a:gd name="T14" fmla="*/ 16 w 34"/>
                  <a:gd name="T15" fmla="*/ 16 h 23"/>
                  <a:gd name="T16" fmla="*/ 16 w 34"/>
                  <a:gd name="T17" fmla="*/ 16 h 23"/>
                  <a:gd name="T18" fmla="*/ 16 w 34"/>
                  <a:gd name="T19" fmla="*/ 16 h 23"/>
                  <a:gd name="T20" fmla="*/ 15 w 34"/>
                  <a:gd name="T21" fmla="*/ 15 h 23"/>
                  <a:gd name="T22" fmla="*/ 15 w 34"/>
                  <a:gd name="T23" fmla="*/ 15 h 23"/>
                  <a:gd name="T24" fmla="*/ 15 w 34"/>
                  <a:gd name="T25" fmla="*/ 15 h 23"/>
                  <a:gd name="T26" fmla="*/ 4 w 34"/>
                  <a:gd name="T27" fmla="*/ 7 h 23"/>
                  <a:gd name="T28" fmla="*/ 2 w 34"/>
                  <a:gd name="T29" fmla="*/ 6 h 23"/>
                  <a:gd name="T30" fmla="*/ 1 w 34"/>
                  <a:gd name="T31" fmla="*/ 7 h 23"/>
                  <a:gd name="T32" fmla="*/ 0 w 34"/>
                  <a:gd name="T33" fmla="*/ 9 h 23"/>
                  <a:gd name="T34" fmla="*/ 1 w 34"/>
                  <a:gd name="T35" fmla="*/ 10 h 23"/>
                  <a:gd name="T36" fmla="*/ 13 w 34"/>
                  <a:gd name="T37" fmla="*/ 19 h 23"/>
                  <a:gd name="T38" fmla="*/ 12 w 34"/>
                  <a:gd name="T39" fmla="*/ 20 h 23"/>
                  <a:gd name="T40" fmla="*/ 11 w 34"/>
                  <a:gd name="T41" fmla="*/ 21 h 23"/>
                  <a:gd name="T42" fmla="*/ 12 w 34"/>
                  <a:gd name="T43" fmla="*/ 23 h 23"/>
                  <a:gd name="T44" fmla="*/ 13 w 34"/>
                  <a:gd name="T45" fmla="*/ 23 h 23"/>
                  <a:gd name="T46" fmla="*/ 16 w 34"/>
                  <a:gd name="T47" fmla="*/ 21 h 23"/>
                  <a:gd name="T48" fmla="*/ 17 w 34"/>
                  <a:gd name="T49" fmla="*/ 22 h 23"/>
                  <a:gd name="T50" fmla="*/ 18 w 34"/>
                  <a:gd name="T51" fmla="*/ 23 h 23"/>
                  <a:gd name="T52" fmla="*/ 20 w 34"/>
                  <a:gd name="T53" fmla="*/ 23 h 23"/>
                  <a:gd name="T54" fmla="*/ 21 w 34"/>
                  <a:gd name="T55" fmla="*/ 21 h 23"/>
                  <a:gd name="T56" fmla="*/ 21 w 34"/>
                  <a:gd name="T57" fmla="*/ 19 h 23"/>
                  <a:gd name="T58" fmla="*/ 18 w 34"/>
                  <a:gd name="T59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4" h="23">
                    <a:moveTo>
                      <a:pt x="18" y="18"/>
                    </a:move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4" y="2"/>
                      <a:pt x="34" y="2"/>
                    </a:cubicBezTo>
                    <a:cubicBezTo>
                      <a:pt x="34" y="2"/>
                      <a:pt x="33" y="1"/>
                      <a:pt x="33" y="1"/>
                    </a:cubicBezTo>
                    <a:cubicBezTo>
                      <a:pt x="33" y="1"/>
                      <a:pt x="32" y="0"/>
                      <a:pt x="32" y="0"/>
                    </a:cubicBezTo>
                    <a:cubicBezTo>
                      <a:pt x="32" y="0"/>
                      <a:pt x="31" y="1"/>
                      <a:pt x="31" y="1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6"/>
                      <a:pt x="2" y="6"/>
                    </a:cubicBezTo>
                    <a:cubicBezTo>
                      <a:pt x="2" y="6"/>
                      <a:pt x="1" y="7"/>
                      <a:pt x="1" y="7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0" y="9"/>
                      <a:pt x="1" y="10"/>
                      <a:pt x="1" y="10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2"/>
                      <a:pt x="11" y="22"/>
                      <a:pt x="12" y="23"/>
                    </a:cubicBezTo>
                    <a:cubicBezTo>
                      <a:pt x="12" y="23"/>
                      <a:pt x="12" y="23"/>
                      <a:pt x="13" y="23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9" y="23"/>
                      <a:pt x="20" y="23"/>
                    </a:cubicBezTo>
                    <a:cubicBezTo>
                      <a:pt x="21" y="23"/>
                      <a:pt x="22" y="22"/>
                      <a:pt x="21" y="21"/>
                    </a:cubicBezTo>
                    <a:cubicBezTo>
                      <a:pt x="21" y="20"/>
                      <a:pt x="21" y="20"/>
                      <a:pt x="21" y="19"/>
                    </a:cubicBezTo>
                    <a:lnTo>
                      <a:pt x="18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</a:endParaRPr>
              </a:p>
            </p:txBody>
          </p:sp>
        </p:grpSp>
      </p:grpSp>
      <p:sp>
        <p:nvSpPr>
          <p:cNvPr id="60" name="Text Box 10"/>
          <p:cNvSpPr txBox="1">
            <a:spLocks noChangeArrowheads="1"/>
          </p:cNvSpPr>
          <p:nvPr/>
        </p:nvSpPr>
        <p:spPr bwMode="auto">
          <a:xfrm>
            <a:off x="7350480" y="2941205"/>
            <a:ext cx="1728788" cy="46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4290" tIns="17145" rIns="34290" bIns="17145">
            <a:spAutoFit/>
          </a:bodyPr>
          <a:lstStyle/>
          <a:p>
            <a:pPr algn="ctr" defTabSz="8161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5B9BD5"/>
                </a:solidFill>
                <a:latin typeface="Abadi MT Condensed Extra Bold"/>
                <a:ea typeface="Open Sans" pitchFamily="34" charset="0"/>
                <a:cs typeface="Open Sans" pitchFamily="34" charset="0"/>
              </a:rPr>
              <a:t>Выездные </a:t>
            </a:r>
          </a:p>
          <a:p>
            <a:pPr algn="ctr" defTabSz="8161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5B9BD5"/>
                </a:solidFill>
                <a:latin typeface="Abadi MT Condensed Extra Bold"/>
                <a:ea typeface="Open Sans" pitchFamily="34" charset="0"/>
                <a:cs typeface="Open Sans" pitchFamily="34" charset="0"/>
              </a:rPr>
              <a:t>школы</a:t>
            </a:r>
            <a:endParaRPr lang="en-US" sz="1400" dirty="0">
              <a:solidFill>
                <a:srgbClr val="5B9BD5"/>
              </a:solidFill>
              <a:latin typeface="Abadi MT Condensed Extra Bold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1" name="object 27"/>
          <p:cNvSpPr/>
          <p:nvPr/>
        </p:nvSpPr>
        <p:spPr>
          <a:xfrm>
            <a:off x="7576772" y="1181890"/>
            <a:ext cx="906979" cy="72763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050" name="Picture 2" descr="https://pp.userapi.com/c630728/v630728110/1e387/CT1QSXyH4EY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132" y="3812117"/>
            <a:ext cx="1902157" cy="126761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32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75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25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750"/>
                            </p:stCondLst>
                            <p:childTnLst>
                              <p:par>
                                <p:cTn id="10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5" grpId="0"/>
      <p:bldP spid="17" grpId="0"/>
      <p:bldP spid="18" grpId="0"/>
      <p:bldP spid="19" grpId="0"/>
      <p:bldP spid="45" grpId="0" animBg="1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https://pp.userapi.com/c624619/v624619753/27fa5/QREWpfzZ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354" y="4021596"/>
            <a:ext cx="1982210" cy="132173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pp.userapi.com/c626723/v626723049/3b3ad/uleufh1zwL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298" y="4021596"/>
            <a:ext cx="2234001" cy="122784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155275" y="50197"/>
            <a:ext cx="879443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latin typeface="Abadi MT Condensed Extra Bold"/>
                <a:ea typeface="Arial" charset="0"/>
                <a:cs typeface="Abadi MT Condensed Extra Bold"/>
              </a:rPr>
              <a:t>Открытые заседания городского Совета молодых педагогов </a:t>
            </a: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958030" y="2583257"/>
            <a:ext cx="2590800" cy="620549"/>
          </a:xfrm>
          <a:custGeom>
            <a:avLst/>
            <a:gdLst>
              <a:gd name="T0" fmla="*/ 92 w 2176"/>
              <a:gd name="T1" fmla="*/ 531 h 560"/>
              <a:gd name="T2" fmla="*/ 90 w 2176"/>
              <a:gd name="T3" fmla="*/ 416 h 560"/>
              <a:gd name="T4" fmla="*/ 80 w 2176"/>
              <a:gd name="T5" fmla="*/ 307 h 560"/>
              <a:gd name="T6" fmla="*/ 63 w 2176"/>
              <a:gd name="T7" fmla="*/ 209 h 560"/>
              <a:gd name="T8" fmla="*/ 44 w 2176"/>
              <a:gd name="T9" fmla="*/ 124 h 560"/>
              <a:gd name="T10" fmla="*/ 19 w 2176"/>
              <a:gd name="T11" fmla="*/ 49 h 560"/>
              <a:gd name="T12" fmla="*/ 0 w 2176"/>
              <a:gd name="T13" fmla="*/ 0 h 560"/>
              <a:gd name="T14" fmla="*/ 2154 w 2176"/>
              <a:gd name="T15" fmla="*/ 5 h 560"/>
              <a:gd name="T16" fmla="*/ 2134 w 2176"/>
              <a:gd name="T17" fmla="*/ 17 h 560"/>
              <a:gd name="T18" fmla="*/ 2115 w 2176"/>
              <a:gd name="T19" fmla="*/ 32 h 560"/>
              <a:gd name="T20" fmla="*/ 2102 w 2176"/>
              <a:gd name="T21" fmla="*/ 51 h 560"/>
              <a:gd name="T22" fmla="*/ 2095 w 2176"/>
              <a:gd name="T23" fmla="*/ 70 h 560"/>
              <a:gd name="T24" fmla="*/ 2093 w 2176"/>
              <a:gd name="T25" fmla="*/ 90 h 560"/>
              <a:gd name="T26" fmla="*/ 2102 w 2176"/>
              <a:gd name="T27" fmla="*/ 127 h 560"/>
              <a:gd name="T28" fmla="*/ 2119 w 2176"/>
              <a:gd name="T29" fmla="*/ 158 h 560"/>
              <a:gd name="T30" fmla="*/ 2141 w 2176"/>
              <a:gd name="T31" fmla="*/ 192 h 560"/>
              <a:gd name="T32" fmla="*/ 2154 w 2176"/>
              <a:gd name="T33" fmla="*/ 212 h 560"/>
              <a:gd name="T34" fmla="*/ 2156 w 2176"/>
              <a:gd name="T35" fmla="*/ 234 h 560"/>
              <a:gd name="T36" fmla="*/ 2151 w 2176"/>
              <a:gd name="T37" fmla="*/ 251 h 560"/>
              <a:gd name="T38" fmla="*/ 2137 w 2176"/>
              <a:gd name="T39" fmla="*/ 265 h 560"/>
              <a:gd name="T40" fmla="*/ 2119 w 2176"/>
              <a:gd name="T41" fmla="*/ 275 h 560"/>
              <a:gd name="T42" fmla="*/ 2110 w 2176"/>
              <a:gd name="T43" fmla="*/ 282 h 560"/>
              <a:gd name="T44" fmla="*/ 2107 w 2176"/>
              <a:gd name="T45" fmla="*/ 287 h 560"/>
              <a:gd name="T46" fmla="*/ 2115 w 2176"/>
              <a:gd name="T47" fmla="*/ 292 h 560"/>
              <a:gd name="T48" fmla="*/ 2122 w 2176"/>
              <a:gd name="T49" fmla="*/ 302 h 560"/>
              <a:gd name="T50" fmla="*/ 2127 w 2176"/>
              <a:gd name="T51" fmla="*/ 319 h 560"/>
              <a:gd name="T52" fmla="*/ 2129 w 2176"/>
              <a:gd name="T53" fmla="*/ 336 h 560"/>
              <a:gd name="T54" fmla="*/ 2117 w 2176"/>
              <a:gd name="T55" fmla="*/ 358 h 560"/>
              <a:gd name="T56" fmla="*/ 2095 w 2176"/>
              <a:gd name="T57" fmla="*/ 382 h 560"/>
              <a:gd name="T58" fmla="*/ 2083 w 2176"/>
              <a:gd name="T59" fmla="*/ 399 h 560"/>
              <a:gd name="T60" fmla="*/ 2080 w 2176"/>
              <a:gd name="T61" fmla="*/ 414 h 560"/>
              <a:gd name="T62" fmla="*/ 2085 w 2176"/>
              <a:gd name="T63" fmla="*/ 429 h 560"/>
              <a:gd name="T64" fmla="*/ 2095 w 2176"/>
              <a:gd name="T65" fmla="*/ 448 h 560"/>
              <a:gd name="T66" fmla="*/ 2119 w 2176"/>
              <a:gd name="T67" fmla="*/ 494 h 560"/>
              <a:gd name="T68" fmla="*/ 2129 w 2176"/>
              <a:gd name="T69" fmla="*/ 538 h 560"/>
              <a:gd name="T70" fmla="*/ 2129 w 2176"/>
              <a:gd name="T71" fmla="*/ 560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176" h="560">
                <a:moveTo>
                  <a:pt x="92" y="560"/>
                </a:moveTo>
                <a:lnTo>
                  <a:pt x="92" y="531"/>
                </a:lnTo>
                <a:lnTo>
                  <a:pt x="92" y="475"/>
                </a:lnTo>
                <a:lnTo>
                  <a:pt x="90" y="416"/>
                </a:lnTo>
                <a:lnTo>
                  <a:pt x="85" y="360"/>
                </a:lnTo>
                <a:lnTo>
                  <a:pt x="80" y="307"/>
                </a:lnTo>
                <a:lnTo>
                  <a:pt x="71" y="256"/>
                </a:lnTo>
                <a:lnTo>
                  <a:pt x="63" y="209"/>
                </a:lnTo>
                <a:lnTo>
                  <a:pt x="53" y="166"/>
                </a:lnTo>
                <a:lnTo>
                  <a:pt x="44" y="124"/>
                </a:lnTo>
                <a:lnTo>
                  <a:pt x="32" y="85"/>
                </a:lnTo>
                <a:lnTo>
                  <a:pt x="19" y="49"/>
                </a:lnTo>
                <a:lnTo>
                  <a:pt x="7" y="17"/>
                </a:lnTo>
                <a:lnTo>
                  <a:pt x="0" y="0"/>
                </a:lnTo>
                <a:lnTo>
                  <a:pt x="2176" y="0"/>
                </a:lnTo>
                <a:lnTo>
                  <a:pt x="2154" y="5"/>
                </a:lnTo>
                <a:lnTo>
                  <a:pt x="2144" y="10"/>
                </a:lnTo>
                <a:lnTo>
                  <a:pt x="2134" y="17"/>
                </a:lnTo>
                <a:lnTo>
                  <a:pt x="2124" y="22"/>
                </a:lnTo>
                <a:lnTo>
                  <a:pt x="2115" y="32"/>
                </a:lnTo>
                <a:lnTo>
                  <a:pt x="2107" y="41"/>
                </a:lnTo>
                <a:lnTo>
                  <a:pt x="2102" y="51"/>
                </a:lnTo>
                <a:lnTo>
                  <a:pt x="2098" y="61"/>
                </a:lnTo>
                <a:lnTo>
                  <a:pt x="2095" y="70"/>
                </a:lnTo>
                <a:lnTo>
                  <a:pt x="2093" y="80"/>
                </a:lnTo>
                <a:lnTo>
                  <a:pt x="2093" y="90"/>
                </a:lnTo>
                <a:lnTo>
                  <a:pt x="2098" y="109"/>
                </a:lnTo>
                <a:lnTo>
                  <a:pt x="2102" y="127"/>
                </a:lnTo>
                <a:lnTo>
                  <a:pt x="2112" y="144"/>
                </a:lnTo>
                <a:lnTo>
                  <a:pt x="2119" y="158"/>
                </a:lnTo>
                <a:lnTo>
                  <a:pt x="2129" y="170"/>
                </a:lnTo>
                <a:lnTo>
                  <a:pt x="2141" y="192"/>
                </a:lnTo>
                <a:lnTo>
                  <a:pt x="2149" y="202"/>
                </a:lnTo>
                <a:lnTo>
                  <a:pt x="2154" y="212"/>
                </a:lnTo>
                <a:lnTo>
                  <a:pt x="2156" y="224"/>
                </a:lnTo>
                <a:lnTo>
                  <a:pt x="2156" y="234"/>
                </a:lnTo>
                <a:lnTo>
                  <a:pt x="2154" y="243"/>
                </a:lnTo>
                <a:lnTo>
                  <a:pt x="2151" y="251"/>
                </a:lnTo>
                <a:lnTo>
                  <a:pt x="2146" y="256"/>
                </a:lnTo>
                <a:lnTo>
                  <a:pt x="2137" y="265"/>
                </a:lnTo>
                <a:lnTo>
                  <a:pt x="2129" y="270"/>
                </a:lnTo>
                <a:lnTo>
                  <a:pt x="2119" y="275"/>
                </a:lnTo>
                <a:lnTo>
                  <a:pt x="2115" y="280"/>
                </a:lnTo>
                <a:lnTo>
                  <a:pt x="2110" y="282"/>
                </a:lnTo>
                <a:lnTo>
                  <a:pt x="2107" y="285"/>
                </a:lnTo>
                <a:lnTo>
                  <a:pt x="2107" y="287"/>
                </a:lnTo>
                <a:lnTo>
                  <a:pt x="2112" y="290"/>
                </a:lnTo>
                <a:lnTo>
                  <a:pt x="2115" y="292"/>
                </a:lnTo>
                <a:lnTo>
                  <a:pt x="2119" y="297"/>
                </a:lnTo>
                <a:lnTo>
                  <a:pt x="2122" y="302"/>
                </a:lnTo>
                <a:lnTo>
                  <a:pt x="2124" y="309"/>
                </a:lnTo>
                <a:lnTo>
                  <a:pt x="2127" y="319"/>
                </a:lnTo>
                <a:lnTo>
                  <a:pt x="2129" y="326"/>
                </a:lnTo>
                <a:lnTo>
                  <a:pt x="2129" y="336"/>
                </a:lnTo>
                <a:lnTo>
                  <a:pt x="2124" y="346"/>
                </a:lnTo>
                <a:lnTo>
                  <a:pt x="2117" y="358"/>
                </a:lnTo>
                <a:lnTo>
                  <a:pt x="2107" y="370"/>
                </a:lnTo>
                <a:lnTo>
                  <a:pt x="2095" y="382"/>
                </a:lnTo>
                <a:lnTo>
                  <a:pt x="2088" y="390"/>
                </a:lnTo>
                <a:lnTo>
                  <a:pt x="2083" y="399"/>
                </a:lnTo>
                <a:lnTo>
                  <a:pt x="2080" y="407"/>
                </a:lnTo>
                <a:lnTo>
                  <a:pt x="2080" y="414"/>
                </a:lnTo>
                <a:lnTo>
                  <a:pt x="2083" y="421"/>
                </a:lnTo>
                <a:lnTo>
                  <a:pt x="2085" y="429"/>
                </a:lnTo>
                <a:lnTo>
                  <a:pt x="2090" y="438"/>
                </a:lnTo>
                <a:lnTo>
                  <a:pt x="2095" y="448"/>
                </a:lnTo>
                <a:lnTo>
                  <a:pt x="2110" y="472"/>
                </a:lnTo>
                <a:lnTo>
                  <a:pt x="2119" y="494"/>
                </a:lnTo>
                <a:lnTo>
                  <a:pt x="2124" y="519"/>
                </a:lnTo>
                <a:lnTo>
                  <a:pt x="2129" y="538"/>
                </a:lnTo>
                <a:lnTo>
                  <a:pt x="2129" y="560"/>
                </a:lnTo>
                <a:lnTo>
                  <a:pt x="2129" y="560"/>
                </a:lnTo>
                <a:lnTo>
                  <a:pt x="92" y="560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latin typeface="+mn-lt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695821" y="710599"/>
            <a:ext cx="2559050" cy="623504"/>
          </a:xfrm>
          <a:custGeom>
            <a:avLst/>
            <a:gdLst>
              <a:gd name="T0" fmla="*/ 0 w 2149"/>
              <a:gd name="T1" fmla="*/ 563 h 563"/>
              <a:gd name="T2" fmla="*/ 14 w 2149"/>
              <a:gd name="T3" fmla="*/ 532 h 563"/>
              <a:gd name="T4" fmla="*/ 31 w 2149"/>
              <a:gd name="T5" fmla="*/ 495 h 563"/>
              <a:gd name="T6" fmla="*/ 53 w 2149"/>
              <a:gd name="T7" fmla="*/ 456 h 563"/>
              <a:gd name="T8" fmla="*/ 75 w 2149"/>
              <a:gd name="T9" fmla="*/ 419 h 563"/>
              <a:gd name="T10" fmla="*/ 100 w 2149"/>
              <a:gd name="T11" fmla="*/ 380 h 563"/>
              <a:gd name="T12" fmla="*/ 129 w 2149"/>
              <a:gd name="T13" fmla="*/ 344 h 563"/>
              <a:gd name="T14" fmla="*/ 158 w 2149"/>
              <a:gd name="T15" fmla="*/ 307 h 563"/>
              <a:gd name="T16" fmla="*/ 175 w 2149"/>
              <a:gd name="T17" fmla="*/ 288 h 563"/>
              <a:gd name="T18" fmla="*/ 197 w 2149"/>
              <a:gd name="T19" fmla="*/ 268 h 563"/>
              <a:gd name="T20" fmla="*/ 217 w 2149"/>
              <a:gd name="T21" fmla="*/ 249 h 563"/>
              <a:gd name="T22" fmla="*/ 238 w 2149"/>
              <a:gd name="T23" fmla="*/ 229 h 563"/>
              <a:gd name="T24" fmla="*/ 263 w 2149"/>
              <a:gd name="T25" fmla="*/ 212 h 563"/>
              <a:gd name="T26" fmla="*/ 287 w 2149"/>
              <a:gd name="T27" fmla="*/ 195 h 563"/>
              <a:gd name="T28" fmla="*/ 343 w 2149"/>
              <a:gd name="T29" fmla="*/ 164 h 563"/>
              <a:gd name="T30" fmla="*/ 399 w 2149"/>
              <a:gd name="T31" fmla="*/ 134 h 563"/>
              <a:gd name="T32" fmla="*/ 460 w 2149"/>
              <a:gd name="T33" fmla="*/ 108 h 563"/>
              <a:gd name="T34" fmla="*/ 526 w 2149"/>
              <a:gd name="T35" fmla="*/ 86 h 563"/>
              <a:gd name="T36" fmla="*/ 594 w 2149"/>
              <a:gd name="T37" fmla="*/ 64 h 563"/>
              <a:gd name="T38" fmla="*/ 662 w 2149"/>
              <a:gd name="T39" fmla="*/ 47 h 563"/>
              <a:gd name="T40" fmla="*/ 736 w 2149"/>
              <a:gd name="T41" fmla="*/ 32 h 563"/>
              <a:gd name="T42" fmla="*/ 811 w 2149"/>
              <a:gd name="T43" fmla="*/ 20 h 563"/>
              <a:gd name="T44" fmla="*/ 884 w 2149"/>
              <a:gd name="T45" fmla="*/ 10 h 563"/>
              <a:gd name="T46" fmla="*/ 962 w 2149"/>
              <a:gd name="T47" fmla="*/ 5 h 563"/>
              <a:gd name="T48" fmla="*/ 1040 w 2149"/>
              <a:gd name="T49" fmla="*/ 0 h 563"/>
              <a:gd name="T50" fmla="*/ 1118 w 2149"/>
              <a:gd name="T51" fmla="*/ 0 h 563"/>
              <a:gd name="T52" fmla="*/ 1196 w 2149"/>
              <a:gd name="T53" fmla="*/ 3 h 563"/>
              <a:gd name="T54" fmla="*/ 1271 w 2149"/>
              <a:gd name="T55" fmla="*/ 10 h 563"/>
              <a:gd name="T56" fmla="*/ 1347 w 2149"/>
              <a:gd name="T57" fmla="*/ 18 h 563"/>
              <a:gd name="T58" fmla="*/ 1423 w 2149"/>
              <a:gd name="T59" fmla="*/ 30 h 563"/>
              <a:gd name="T60" fmla="*/ 1496 w 2149"/>
              <a:gd name="T61" fmla="*/ 44 h 563"/>
              <a:gd name="T62" fmla="*/ 1569 w 2149"/>
              <a:gd name="T63" fmla="*/ 61 h 563"/>
              <a:gd name="T64" fmla="*/ 1637 w 2149"/>
              <a:gd name="T65" fmla="*/ 83 h 563"/>
              <a:gd name="T66" fmla="*/ 1705 w 2149"/>
              <a:gd name="T67" fmla="*/ 105 h 563"/>
              <a:gd name="T68" fmla="*/ 1766 w 2149"/>
              <a:gd name="T69" fmla="*/ 134 h 563"/>
              <a:gd name="T70" fmla="*/ 1825 w 2149"/>
              <a:gd name="T71" fmla="*/ 164 h 563"/>
              <a:gd name="T72" fmla="*/ 1881 w 2149"/>
              <a:gd name="T73" fmla="*/ 195 h 563"/>
              <a:gd name="T74" fmla="*/ 1907 w 2149"/>
              <a:gd name="T75" fmla="*/ 212 h 563"/>
              <a:gd name="T76" fmla="*/ 1932 w 2149"/>
              <a:gd name="T77" fmla="*/ 232 h 563"/>
              <a:gd name="T78" fmla="*/ 1956 w 2149"/>
              <a:gd name="T79" fmla="*/ 249 h 563"/>
              <a:gd name="T80" fmla="*/ 1978 w 2149"/>
              <a:gd name="T81" fmla="*/ 271 h 563"/>
              <a:gd name="T82" fmla="*/ 2000 w 2149"/>
              <a:gd name="T83" fmla="*/ 290 h 563"/>
              <a:gd name="T84" fmla="*/ 2019 w 2149"/>
              <a:gd name="T85" fmla="*/ 312 h 563"/>
              <a:gd name="T86" fmla="*/ 2039 w 2149"/>
              <a:gd name="T87" fmla="*/ 334 h 563"/>
              <a:gd name="T88" fmla="*/ 2056 w 2149"/>
              <a:gd name="T89" fmla="*/ 356 h 563"/>
              <a:gd name="T90" fmla="*/ 2071 w 2149"/>
              <a:gd name="T91" fmla="*/ 380 h 563"/>
              <a:gd name="T92" fmla="*/ 2085 w 2149"/>
              <a:gd name="T93" fmla="*/ 405 h 563"/>
              <a:gd name="T94" fmla="*/ 2097 w 2149"/>
              <a:gd name="T95" fmla="*/ 432 h 563"/>
              <a:gd name="T96" fmla="*/ 2110 w 2149"/>
              <a:gd name="T97" fmla="*/ 458 h 563"/>
              <a:gd name="T98" fmla="*/ 2122 w 2149"/>
              <a:gd name="T99" fmla="*/ 490 h 563"/>
              <a:gd name="T100" fmla="*/ 2134 w 2149"/>
              <a:gd name="T101" fmla="*/ 522 h 563"/>
              <a:gd name="T102" fmla="*/ 2144 w 2149"/>
              <a:gd name="T103" fmla="*/ 551 h 563"/>
              <a:gd name="T104" fmla="*/ 2149 w 2149"/>
              <a:gd name="T105" fmla="*/ 563 h 563"/>
              <a:gd name="T106" fmla="*/ 0 w 2149"/>
              <a:gd name="T107" fmla="*/ 563 h 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149" h="563">
                <a:moveTo>
                  <a:pt x="0" y="563"/>
                </a:moveTo>
                <a:lnTo>
                  <a:pt x="14" y="532"/>
                </a:lnTo>
                <a:lnTo>
                  <a:pt x="31" y="495"/>
                </a:lnTo>
                <a:lnTo>
                  <a:pt x="53" y="456"/>
                </a:lnTo>
                <a:lnTo>
                  <a:pt x="75" y="419"/>
                </a:lnTo>
                <a:lnTo>
                  <a:pt x="100" y="380"/>
                </a:lnTo>
                <a:lnTo>
                  <a:pt x="129" y="344"/>
                </a:lnTo>
                <a:lnTo>
                  <a:pt x="158" y="307"/>
                </a:lnTo>
                <a:lnTo>
                  <a:pt x="175" y="288"/>
                </a:lnTo>
                <a:lnTo>
                  <a:pt x="197" y="268"/>
                </a:lnTo>
                <a:lnTo>
                  <a:pt x="217" y="249"/>
                </a:lnTo>
                <a:lnTo>
                  <a:pt x="238" y="229"/>
                </a:lnTo>
                <a:lnTo>
                  <a:pt x="263" y="212"/>
                </a:lnTo>
                <a:lnTo>
                  <a:pt x="287" y="195"/>
                </a:lnTo>
                <a:lnTo>
                  <a:pt x="343" y="164"/>
                </a:lnTo>
                <a:lnTo>
                  <a:pt x="399" y="134"/>
                </a:lnTo>
                <a:lnTo>
                  <a:pt x="460" y="108"/>
                </a:lnTo>
                <a:lnTo>
                  <a:pt x="526" y="86"/>
                </a:lnTo>
                <a:lnTo>
                  <a:pt x="594" y="64"/>
                </a:lnTo>
                <a:lnTo>
                  <a:pt x="662" y="47"/>
                </a:lnTo>
                <a:lnTo>
                  <a:pt x="736" y="32"/>
                </a:lnTo>
                <a:lnTo>
                  <a:pt x="811" y="20"/>
                </a:lnTo>
                <a:lnTo>
                  <a:pt x="884" y="10"/>
                </a:lnTo>
                <a:lnTo>
                  <a:pt x="962" y="5"/>
                </a:lnTo>
                <a:lnTo>
                  <a:pt x="1040" y="0"/>
                </a:lnTo>
                <a:lnTo>
                  <a:pt x="1118" y="0"/>
                </a:lnTo>
                <a:lnTo>
                  <a:pt x="1196" y="3"/>
                </a:lnTo>
                <a:lnTo>
                  <a:pt x="1271" y="10"/>
                </a:lnTo>
                <a:lnTo>
                  <a:pt x="1347" y="18"/>
                </a:lnTo>
                <a:lnTo>
                  <a:pt x="1423" y="30"/>
                </a:lnTo>
                <a:lnTo>
                  <a:pt x="1496" y="44"/>
                </a:lnTo>
                <a:lnTo>
                  <a:pt x="1569" y="61"/>
                </a:lnTo>
                <a:lnTo>
                  <a:pt x="1637" y="83"/>
                </a:lnTo>
                <a:lnTo>
                  <a:pt x="1705" y="105"/>
                </a:lnTo>
                <a:lnTo>
                  <a:pt x="1766" y="134"/>
                </a:lnTo>
                <a:lnTo>
                  <a:pt x="1825" y="164"/>
                </a:lnTo>
                <a:lnTo>
                  <a:pt x="1881" y="195"/>
                </a:lnTo>
                <a:lnTo>
                  <a:pt x="1907" y="212"/>
                </a:lnTo>
                <a:lnTo>
                  <a:pt x="1932" y="232"/>
                </a:lnTo>
                <a:lnTo>
                  <a:pt x="1956" y="249"/>
                </a:lnTo>
                <a:lnTo>
                  <a:pt x="1978" y="271"/>
                </a:lnTo>
                <a:lnTo>
                  <a:pt x="2000" y="290"/>
                </a:lnTo>
                <a:lnTo>
                  <a:pt x="2019" y="312"/>
                </a:lnTo>
                <a:lnTo>
                  <a:pt x="2039" y="334"/>
                </a:lnTo>
                <a:lnTo>
                  <a:pt x="2056" y="356"/>
                </a:lnTo>
                <a:lnTo>
                  <a:pt x="2071" y="380"/>
                </a:lnTo>
                <a:lnTo>
                  <a:pt x="2085" y="405"/>
                </a:lnTo>
                <a:lnTo>
                  <a:pt x="2097" y="432"/>
                </a:lnTo>
                <a:lnTo>
                  <a:pt x="2110" y="458"/>
                </a:lnTo>
                <a:lnTo>
                  <a:pt x="2122" y="490"/>
                </a:lnTo>
                <a:lnTo>
                  <a:pt x="2134" y="522"/>
                </a:lnTo>
                <a:lnTo>
                  <a:pt x="2144" y="551"/>
                </a:lnTo>
                <a:lnTo>
                  <a:pt x="2149" y="563"/>
                </a:lnTo>
                <a:lnTo>
                  <a:pt x="0" y="563"/>
                </a:lnTo>
                <a:close/>
              </a:path>
            </a:pathLst>
          </a:custGeom>
          <a:solidFill>
            <a:srgbClr val="C0392B"/>
          </a:solid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latin typeface="+mn-lt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619199" y="1336249"/>
            <a:ext cx="2840038" cy="623504"/>
          </a:xfrm>
          <a:custGeom>
            <a:avLst/>
            <a:gdLst>
              <a:gd name="T0" fmla="*/ 22 w 2385"/>
              <a:gd name="T1" fmla="*/ 563 h 563"/>
              <a:gd name="T2" fmla="*/ 22 w 2385"/>
              <a:gd name="T3" fmla="*/ 558 h 563"/>
              <a:gd name="T4" fmla="*/ 15 w 2385"/>
              <a:gd name="T5" fmla="*/ 521 h 563"/>
              <a:gd name="T6" fmla="*/ 10 w 2385"/>
              <a:gd name="T7" fmla="*/ 482 h 563"/>
              <a:gd name="T8" fmla="*/ 5 w 2385"/>
              <a:gd name="T9" fmla="*/ 443 h 563"/>
              <a:gd name="T10" fmla="*/ 0 w 2385"/>
              <a:gd name="T11" fmla="*/ 404 h 563"/>
              <a:gd name="T12" fmla="*/ 0 w 2385"/>
              <a:gd name="T13" fmla="*/ 365 h 563"/>
              <a:gd name="T14" fmla="*/ 0 w 2385"/>
              <a:gd name="T15" fmla="*/ 326 h 563"/>
              <a:gd name="T16" fmla="*/ 2 w 2385"/>
              <a:gd name="T17" fmla="*/ 287 h 563"/>
              <a:gd name="T18" fmla="*/ 5 w 2385"/>
              <a:gd name="T19" fmla="*/ 246 h 563"/>
              <a:gd name="T20" fmla="*/ 10 w 2385"/>
              <a:gd name="T21" fmla="*/ 207 h 563"/>
              <a:gd name="T22" fmla="*/ 17 w 2385"/>
              <a:gd name="T23" fmla="*/ 165 h 563"/>
              <a:gd name="T24" fmla="*/ 24 w 2385"/>
              <a:gd name="T25" fmla="*/ 126 h 563"/>
              <a:gd name="T26" fmla="*/ 36 w 2385"/>
              <a:gd name="T27" fmla="*/ 87 h 563"/>
              <a:gd name="T28" fmla="*/ 49 w 2385"/>
              <a:gd name="T29" fmla="*/ 48 h 563"/>
              <a:gd name="T30" fmla="*/ 63 w 2385"/>
              <a:gd name="T31" fmla="*/ 7 h 563"/>
              <a:gd name="T32" fmla="*/ 66 w 2385"/>
              <a:gd name="T33" fmla="*/ 0 h 563"/>
              <a:gd name="T34" fmla="*/ 2215 w 2385"/>
              <a:gd name="T35" fmla="*/ 0 h 563"/>
              <a:gd name="T36" fmla="*/ 2222 w 2385"/>
              <a:gd name="T37" fmla="*/ 14 h 563"/>
              <a:gd name="T38" fmla="*/ 2232 w 2385"/>
              <a:gd name="T39" fmla="*/ 39 h 563"/>
              <a:gd name="T40" fmla="*/ 2239 w 2385"/>
              <a:gd name="T41" fmla="*/ 63 h 563"/>
              <a:gd name="T42" fmla="*/ 2249 w 2385"/>
              <a:gd name="T43" fmla="*/ 85 h 563"/>
              <a:gd name="T44" fmla="*/ 2256 w 2385"/>
              <a:gd name="T45" fmla="*/ 105 h 563"/>
              <a:gd name="T46" fmla="*/ 2266 w 2385"/>
              <a:gd name="T47" fmla="*/ 124 h 563"/>
              <a:gd name="T48" fmla="*/ 2271 w 2385"/>
              <a:gd name="T49" fmla="*/ 141 h 563"/>
              <a:gd name="T50" fmla="*/ 2278 w 2385"/>
              <a:gd name="T51" fmla="*/ 156 h 563"/>
              <a:gd name="T52" fmla="*/ 2283 w 2385"/>
              <a:gd name="T53" fmla="*/ 173 h 563"/>
              <a:gd name="T54" fmla="*/ 2295 w 2385"/>
              <a:gd name="T55" fmla="*/ 200 h 563"/>
              <a:gd name="T56" fmla="*/ 2307 w 2385"/>
              <a:gd name="T57" fmla="*/ 224 h 563"/>
              <a:gd name="T58" fmla="*/ 2314 w 2385"/>
              <a:gd name="T59" fmla="*/ 246 h 563"/>
              <a:gd name="T60" fmla="*/ 2324 w 2385"/>
              <a:gd name="T61" fmla="*/ 268 h 563"/>
              <a:gd name="T62" fmla="*/ 2332 w 2385"/>
              <a:gd name="T63" fmla="*/ 290 h 563"/>
              <a:gd name="T64" fmla="*/ 2341 w 2385"/>
              <a:gd name="T65" fmla="*/ 312 h 563"/>
              <a:gd name="T66" fmla="*/ 2349 w 2385"/>
              <a:gd name="T67" fmla="*/ 336 h 563"/>
              <a:gd name="T68" fmla="*/ 2358 w 2385"/>
              <a:gd name="T69" fmla="*/ 365 h 563"/>
              <a:gd name="T70" fmla="*/ 2366 w 2385"/>
              <a:gd name="T71" fmla="*/ 380 h 563"/>
              <a:gd name="T72" fmla="*/ 2370 w 2385"/>
              <a:gd name="T73" fmla="*/ 397 h 563"/>
              <a:gd name="T74" fmla="*/ 2375 w 2385"/>
              <a:gd name="T75" fmla="*/ 414 h 563"/>
              <a:gd name="T76" fmla="*/ 2380 w 2385"/>
              <a:gd name="T77" fmla="*/ 433 h 563"/>
              <a:gd name="T78" fmla="*/ 2385 w 2385"/>
              <a:gd name="T79" fmla="*/ 448 h 563"/>
              <a:gd name="T80" fmla="*/ 2385 w 2385"/>
              <a:gd name="T81" fmla="*/ 463 h 563"/>
              <a:gd name="T82" fmla="*/ 2385 w 2385"/>
              <a:gd name="T83" fmla="*/ 475 h 563"/>
              <a:gd name="T84" fmla="*/ 2380 w 2385"/>
              <a:gd name="T85" fmla="*/ 485 h 563"/>
              <a:gd name="T86" fmla="*/ 2378 w 2385"/>
              <a:gd name="T87" fmla="*/ 494 h 563"/>
              <a:gd name="T88" fmla="*/ 2370 w 2385"/>
              <a:gd name="T89" fmla="*/ 504 h 563"/>
              <a:gd name="T90" fmla="*/ 2353 w 2385"/>
              <a:gd name="T91" fmla="*/ 519 h 563"/>
              <a:gd name="T92" fmla="*/ 2339 w 2385"/>
              <a:gd name="T93" fmla="*/ 536 h 563"/>
              <a:gd name="T94" fmla="*/ 2322 w 2385"/>
              <a:gd name="T95" fmla="*/ 550 h 563"/>
              <a:gd name="T96" fmla="*/ 2317 w 2385"/>
              <a:gd name="T97" fmla="*/ 560 h 563"/>
              <a:gd name="T98" fmla="*/ 2317 w 2385"/>
              <a:gd name="T99" fmla="*/ 563 h 563"/>
              <a:gd name="T100" fmla="*/ 22 w 2385"/>
              <a:gd name="T101" fmla="*/ 563 h 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385" h="563">
                <a:moveTo>
                  <a:pt x="22" y="563"/>
                </a:moveTo>
                <a:lnTo>
                  <a:pt x="22" y="558"/>
                </a:lnTo>
                <a:lnTo>
                  <a:pt x="15" y="521"/>
                </a:lnTo>
                <a:lnTo>
                  <a:pt x="10" y="482"/>
                </a:lnTo>
                <a:lnTo>
                  <a:pt x="5" y="443"/>
                </a:lnTo>
                <a:lnTo>
                  <a:pt x="0" y="404"/>
                </a:lnTo>
                <a:lnTo>
                  <a:pt x="0" y="365"/>
                </a:lnTo>
                <a:lnTo>
                  <a:pt x="0" y="326"/>
                </a:lnTo>
                <a:lnTo>
                  <a:pt x="2" y="287"/>
                </a:lnTo>
                <a:lnTo>
                  <a:pt x="5" y="246"/>
                </a:lnTo>
                <a:lnTo>
                  <a:pt x="10" y="207"/>
                </a:lnTo>
                <a:lnTo>
                  <a:pt x="17" y="165"/>
                </a:lnTo>
                <a:lnTo>
                  <a:pt x="24" y="126"/>
                </a:lnTo>
                <a:lnTo>
                  <a:pt x="36" y="87"/>
                </a:lnTo>
                <a:lnTo>
                  <a:pt x="49" y="48"/>
                </a:lnTo>
                <a:lnTo>
                  <a:pt x="63" y="7"/>
                </a:lnTo>
                <a:lnTo>
                  <a:pt x="66" y="0"/>
                </a:lnTo>
                <a:lnTo>
                  <a:pt x="2215" y="0"/>
                </a:lnTo>
                <a:lnTo>
                  <a:pt x="2222" y="14"/>
                </a:lnTo>
                <a:lnTo>
                  <a:pt x="2232" y="39"/>
                </a:lnTo>
                <a:lnTo>
                  <a:pt x="2239" y="63"/>
                </a:lnTo>
                <a:lnTo>
                  <a:pt x="2249" y="85"/>
                </a:lnTo>
                <a:lnTo>
                  <a:pt x="2256" y="105"/>
                </a:lnTo>
                <a:lnTo>
                  <a:pt x="2266" y="124"/>
                </a:lnTo>
                <a:lnTo>
                  <a:pt x="2271" y="141"/>
                </a:lnTo>
                <a:lnTo>
                  <a:pt x="2278" y="156"/>
                </a:lnTo>
                <a:lnTo>
                  <a:pt x="2283" y="173"/>
                </a:lnTo>
                <a:lnTo>
                  <a:pt x="2295" y="200"/>
                </a:lnTo>
                <a:lnTo>
                  <a:pt x="2307" y="224"/>
                </a:lnTo>
                <a:lnTo>
                  <a:pt x="2314" y="246"/>
                </a:lnTo>
                <a:lnTo>
                  <a:pt x="2324" y="268"/>
                </a:lnTo>
                <a:lnTo>
                  <a:pt x="2332" y="290"/>
                </a:lnTo>
                <a:lnTo>
                  <a:pt x="2341" y="312"/>
                </a:lnTo>
                <a:lnTo>
                  <a:pt x="2349" y="336"/>
                </a:lnTo>
                <a:lnTo>
                  <a:pt x="2358" y="365"/>
                </a:lnTo>
                <a:lnTo>
                  <a:pt x="2366" y="380"/>
                </a:lnTo>
                <a:lnTo>
                  <a:pt x="2370" y="397"/>
                </a:lnTo>
                <a:lnTo>
                  <a:pt x="2375" y="414"/>
                </a:lnTo>
                <a:lnTo>
                  <a:pt x="2380" y="433"/>
                </a:lnTo>
                <a:lnTo>
                  <a:pt x="2385" y="448"/>
                </a:lnTo>
                <a:lnTo>
                  <a:pt x="2385" y="463"/>
                </a:lnTo>
                <a:lnTo>
                  <a:pt x="2385" y="475"/>
                </a:lnTo>
                <a:lnTo>
                  <a:pt x="2380" y="485"/>
                </a:lnTo>
                <a:lnTo>
                  <a:pt x="2378" y="494"/>
                </a:lnTo>
                <a:lnTo>
                  <a:pt x="2370" y="504"/>
                </a:lnTo>
                <a:lnTo>
                  <a:pt x="2353" y="519"/>
                </a:lnTo>
                <a:lnTo>
                  <a:pt x="2339" y="536"/>
                </a:lnTo>
                <a:lnTo>
                  <a:pt x="2322" y="550"/>
                </a:lnTo>
                <a:lnTo>
                  <a:pt x="2317" y="560"/>
                </a:lnTo>
                <a:lnTo>
                  <a:pt x="2317" y="563"/>
                </a:lnTo>
                <a:lnTo>
                  <a:pt x="22" y="563"/>
                </a:lnTo>
                <a:close/>
              </a:path>
            </a:pathLst>
          </a:custGeom>
          <a:solidFill>
            <a:srgbClr val="F39C12"/>
          </a:solid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latin typeface="+mn-lt"/>
            </a:endParaRP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864593" y="3158817"/>
            <a:ext cx="2624137" cy="620549"/>
          </a:xfrm>
          <a:custGeom>
            <a:avLst/>
            <a:gdLst>
              <a:gd name="T0" fmla="*/ 1437 w 2205"/>
              <a:gd name="T1" fmla="*/ 560 h 560"/>
              <a:gd name="T2" fmla="*/ 1371 w 2205"/>
              <a:gd name="T3" fmla="*/ 560 h 560"/>
              <a:gd name="T4" fmla="*/ 1245 w 2205"/>
              <a:gd name="T5" fmla="*/ 560 h 560"/>
              <a:gd name="T6" fmla="*/ 1125 w 2205"/>
              <a:gd name="T7" fmla="*/ 560 h 560"/>
              <a:gd name="T8" fmla="*/ 1016 w 2205"/>
              <a:gd name="T9" fmla="*/ 560 h 560"/>
              <a:gd name="T10" fmla="*/ 911 w 2205"/>
              <a:gd name="T11" fmla="*/ 560 h 560"/>
              <a:gd name="T12" fmla="*/ 816 w 2205"/>
              <a:gd name="T13" fmla="*/ 560 h 560"/>
              <a:gd name="T14" fmla="*/ 726 w 2205"/>
              <a:gd name="T15" fmla="*/ 560 h 560"/>
              <a:gd name="T16" fmla="*/ 645 w 2205"/>
              <a:gd name="T17" fmla="*/ 560 h 560"/>
              <a:gd name="T18" fmla="*/ 570 w 2205"/>
              <a:gd name="T19" fmla="*/ 560 h 560"/>
              <a:gd name="T20" fmla="*/ 499 w 2205"/>
              <a:gd name="T21" fmla="*/ 560 h 560"/>
              <a:gd name="T22" fmla="*/ 436 w 2205"/>
              <a:gd name="T23" fmla="*/ 560 h 560"/>
              <a:gd name="T24" fmla="*/ 377 w 2205"/>
              <a:gd name="T25" fmla="*/ 560 h 560"/>
              <a:gd name="T26" fmla="*/ 326 w 2205"/>
              <a:gd name="T27" fmla="*/ 560 h 560"/>
              <a:gd name="T28" fmla="*/ 278 w 2205"/>
              <a:gd name="T29" fmla="*/ 560 h 560"/>
              <a:gd name="T30" fmla="*/ 234 w 2205"/>
              <a:gd name="T31" fmla="*/ 560 h 560"/>
              <a:gd name="T32" fmla="*/ 180 w 2205"/>
              <a:gd name="T33" fmla="*/ 560 h 560"/>
              <a:gd name="T34" fmla="*/ 122 w 2205"/>
              <a:gd name="T35" fmla="*/ 560 h 560"/>
              <a:gd name="T36" fmla="*/ 75 w 2205"/>
              <a:gd name="T37" fmla="*/ 560 h 560"/>
              <a:gd name="T38" fmla="*/ 44 w 2205"/>
              <a:gd name="T39" fmla="*/ 560 h 560"/>
              <a:gd name="T40" fmla="*/ 22 w 2205"/>
              <a:gd name="T41" fmla="*/ 560 h 560"/>
              <a:gd name="T42" fmla="*/ 10 w 2205"/>
              <a:gd name="T43" fmla="*/ 560 h 560"/>
              <a:gd name="T44" fmla="*/ 2 w 2205"/>
              <a:gd name="T45" fmla="*/ 560 h 560"/>
              <a:gd name="T46" fmla="*/ 0 w 2205"/>
              <a:gd name="T47" fmla="*/ 560 h 560"/>
              <a:gd name="T48" fmla="*/ 61 w 2205"/>
              <a:gd name="T49" fmla="*/ 444 h 560"/>
              <a:gd name="T50" fmla="*/ 95 w 2205"/>
              <a:gd name="T51" fmla="*/ 358 h 560"/>
              <a:gd name="T52" fmla="*/ 124 w 2205"/>
              <a:gd name="T53" fmla="*/ 271 h 560"/>
              <a:gd name="T54" fmla="*/ 146 w 2205"/>
              <a:gd name="T55" fmla="*/ 176 h 560"/>
              <a:gd name="T56" fmla="*/ 161 w 2205"/>
              <a:gd name="T57" fmla="*/ 76 h 560"/>
              <a:gd name="T58" fmla="*/ 165 w 2205"/>
              <a:gd name="T59" fmla="*/ 0 h 560"/>
              <a:gd name="T60" fmla="*/ 2205 w 2205"/>
              <a:gd name="T61" fmla="*/ 17 h 560"/>
              <a:gd name="T62" fmla="*/ 2200 w 2205"/>
              <a:gd name="T63" fmla="*/ 49 h 560"/>
              <a:gd name="T64" fmla="*/ 2192 w 2205"/>
              <a:gd name="T65" fmla="*/ 76 h 560"/>
              <a:gd name="T66" fmla="*/ 2171 w 2205"/>
              <a:gd name="T67" fmla="*/ 107 h 560"/>
              <a:gd name="T68" fmla="*/ 2134 w 2205"/>
              <a:gd name="T69" fmla="*/ 141 h 560"/>
              <a:gd name="T70" fmla="*/ 2110 w 2205"/>
              <a:gd name="T71" fmla="*/ 154 h 560"/>
              <a:gd name="T72" fmla="*/ 2078 w 2205"/>
              <a:gd name="T73" fmla="*/ 161 h 560"/>
              <a:gd name="T74" fmla="*/ 2051 w 2205"/>
              <a:gd name="T75" fmla="*/ 166 h 560"/>
              <a:gd name="T76" fmla="*/ 2020 w 2205"/>
              <a:gd name="T77" fmla="*/ 168 h 560"/>
              <a:gd name="T78" fmla="*/ 1944 w 2205"/>
              <a:gd name="T79" fmla="*/ 176 h 560"/>
              <a:gd name="T80" fmla="*/ 1856 w 2205"/>
              <a:gd name="T81" fmla="*/ 188 h 560"/>
              <a:gd name="T82" fmla="*/ 1764 w 2205"/>
              <a:gd name="T83" fmla="*/ 212 h 560"/>
              <a:gd name="T84" fmla="*/ 1715 w 2205"/>
              <a:gd name="T85" fmla="*/ 232 h 560"/>
              <a:gd name="T86" fmla="*/ 1669 w 2205"/>
              <a:gd name="T87" fmla="*/ 256 h 560"/>
              <a:gd name="T88" fmla="*/ 1622 w 2205"/>
              <a:gd name="T89" fmla="*/ 288 h 560"/>
              <a:gd name="T90" fmla="*/ 1579 w 2205"/>
              <a:gd name="T91" fmla="*/ 324 h 560"/>
              <a:gd name="T92" fmla="*/ 1537 w 2205"/>
              <a:gd name="T93" fmla="*/ 370 h 560"/>
              <a:gd name="T94" fmla="*/ 1501 w 2205"/>
              <a:gd name="T95" fmla="*/ 424 h 560"/>
              <a:gd name="T96" fmla="*/ 1466 w 2205"/>
              <a:gd name="T97" fmla="*/ 487 h 560"/>
              <a:gd name="T98" fmla="*/ 1437 w 2205"/>
              <a:gd name="T99" fmla="*/ 558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05" h="560">
                <a:moveTo>
                  <a:pt x="1437" y="558"/>
                </a:moveTo>
                <a:lnTo>
                  <a:pt x="1437" y="560"/>
                </a:lnTo>
                <a:lnTo>
                  <a:pt x="1437" y="560"/>
                </a:lnTo>
                <a:lnTo>
                  <a:pt x="1371" y="560"/>
                </a:lnTo>
                <a:lnTo>
                  <a:pt x="1306" y="560"/>
                </a:lnTo>
                <a:lnTo>
                  <a:pt x="1245" y="560"/>
                </a:lnTo>
                <a:lnTo>
                  <a:pt x="1184" y="560"/>
                </a:lnTo>
                <a:lnTo>
                  <a:pt x="1125" y="560"/>
                </a:lnTo>
                <a:lnTo>
                  <a:pt x="1069" y="560"/>
                </a:lnTo>
                <a:lnTo>
                  <a:pt x="1016" y="560"/>
                </a:lnTo>
                <a:lnTo>
                  <a:pt x="962" y="560"/>
                </a:lnTo>
                <a:lnTo>
                  <a:pt x="911" y="560"/>
                </a:lnTo>
                <a:lnTo>
                  <a:pt x="865" y="560"/>
                </a:lnTo>
                <a:lnTo>
                  <a:pt x="816" y="560"/>
                </a:lnTo>
                <a:lnTo>
                  <a:pt x="770" y="560"/>
                </a:lnTo>
                <a:lnTo>
                  <a:pt x="726" y="560"/>
                </a:lnTo>
                <a:lnTo>
                  <a:pt x="687" y="560"/>
                </a:lnTo>
                <a:lnTo>
                  <a:pt x="645" y="560"/>
                </a:lnTo>
                <a:lnTo>
                  <a:pt x="606" y="560"/>
                </a:lnTo>
                <a:lnTo>
                  <a:pt x="570" y="560"/>
                </a:lnTo>
                <a:lnTo>
                  <a:pt x="533" y="560"/>
                </a:lnTo>
                <a:lnTo>
                  <a:pt x="499" y="560"/>
                </a:lnTo>
                <a:lnTo>
                  <a:pt x="468" y="560"/>
                </a:lnTo>
                <a:lnTo>
                  <a:pt x="436" y="560"/>
                </a:lnTo>
                <a:lnTo>
                  <a:pt x="407" y="560"/>
                </a:lnTo>
                <a:lnTo>
                  <a:pt x="377" y="560"/>
                </a:lnTo>
                <a:lnTo>
                  <a:pt x="351" y="560"/>
                </a:lnTo>
                <a:lnTo>
                  <a:pt x="326" y="560"/>
                </a:lnTo>
                <a:lnTo>
                  <a:pt x="299" y="560"/>
                </a:lnTo>
                <a:lnTo>
                  <a:pt x="278" y="560"/>
                </a:lnTo>
                <a:lnTo>
                  <a:pt x="256" y="560"/>
                </a:lnTo>
                <a:lnTo>
                  <a:pt x="234" y="560"/>
                </a:lnTo>
                <a:lnTo>
                  <a:pt x="217" y="560"/>
                </a:lnTo>
                <a:lnTo>
                  <a:pt x="180" y="560"/>
                </a:lnTo>
                <a:lnTo>
                  <a:pt x="148" y="560"/>
                </a:lnTo>
                <a:lnTo>
                  <a:pt x="122" y="560"/>
                </a:lnTo>
                <a:lnTo>
                  <a:pt x="97" y="560"/>
                </a:lnTo>
                <a:lnTo>
                  <a:pt x="75" y="560"/>
                </a:lnTo>
                <a:lnTo>
                  <a:pt x="58" y="560"/>
                </a:lnTo>
                <a:lnTo>
                  <a:pt x="44" y="560"/>
                </a:lnTo>
                <a:lnTo>
                  <a:pt x="31" y="560"/>
                </a:lnTo>
                <a:lnTo>
                  <a:pt x="22" y="560"/>
                </a:lnTo>
                <a:lnTo>
                  <a:pt x="17" y="560"/>
                </a:lnTo>
                <a:lnTo>
                  <a:pt x="10" y="560"/>
                </a:lnTo>
                <a:lnTo>
                  <a:pt x="7" y="560"/>
                </a:lnTo>
                <a:lnTo>
                  <a:pt x="2" y="560"/>
                </a:lnTo>
                <a:lnTo>
                  <a:pt x="0" y="560"/>
                </a:lnTo>
                <a:lnTo>
                  <a:pt x="0" y="560"/>
                </a:lnTo>
                <a:lnTo>
                  <a:pt x="41" y="483"/>
                </a:lnTo>
                <a:lnTo>
                  <a:pt x="61" y="444"/>
                </a:lnTo>
                <a:lnTo>
                  <a:pt x="78" y="402"/>
                </a:lnTo>
                <a:lnTo>
                  <a:pt x="95" y="358"/>
                </a:lnTo>
                <a:lnTo>
                  <a:pt x="109" y="314"/>
                </a:lnTo>
                <a:lnTo>
                  <a:pt x="124" y="271"/>
                </a:lnTo>
                <a:lnTo>
                  <a:pt x="136" y="222"/>
                </a:lnTo>
                <a:lnTo>
                  <a:pt x="146" y="176"/>
                </a:lnTo>
                <a:lnTo>
                  <a:pt x="153" y="127"/>
                </a:lnTo>
                <a:lnTo>
                  <a:pt x="161" y="76"/>
                </a:lnTo>
                <a:lnTo>
                  <a:pt x="165" y="22"/>
                </a:lnTo>
                <a:lnTo>
                  <a:pt x="165" y="0"/>
                </a:lnTo>
                <a:lnTo>
                  <a:pt x="2202" y="0"/>
                </a:lnTo>
                <a:lnTo>
                  <a:pt x="2205" y="17"/>
                </a:lnTo>
                <a:lnTo>
                  <a:pt x="2202" y="34"/>
                </a:lnTo>
                <a:lnTo>
                  <a:pt x="2200" y="49"/>
                </a:lnTo>
                <a:lnTo>
                  <a:pt x="2197" y="61"/>
                </a:lnTo>
                <a:lnTo>
                  <a:pt x="2192" y="76"/>
                </a:lnTo>
                <a:lnTo>
                  <a:pt x="2183" y="93"/>
                </a:lnTo>
                <a:lnTo>
                  <a:pt x="2171" y="107"/>
                </a:lnTo>
                <a:lnTo>
                  <a:pt x="2156" y="127"/>
                </a:lnTo>
                <a:lnTo>
                  <a:pt x="2134" y="141"/>
                </a:lnTo>
                <a:lnTo>
                  <a:pt x="2122" y="146"/>
                </a:lnTo>
                <a:lnTo>
                  <a:pt x="2110" y="154"/>
                </a:lnTo>
                <a:lnTo>
                  <a:pt x="2095" y="159"/>
                </a:lnTo>
                <a:lnTo>
                  <a:pt x="2078" y="161"/>
                </a:lnTo>
                <a:lnTo>
                  <a:pt x="2066" y="163"/>
                </a:lnTo>
                <a:lnTo>
                  <a:pt x="2051" y="166"/>
                </a:lnTo>
                <a:lnTo>
                  <a:pt x="2037" y="166"/>
                </a:lnTo>
                <a:lnTo>
                  <a:pt x="2020" y="168"/>
                </a:lnTo>
                <a:lnTo>
                  <a:pt x="1983" y="171"/>
                </a:lnTo>
                <a:lnTo>
                  <a:pt x="1944" y="176"/>
                </a:lnTo>
                <a:lnTo>
                  <a:pt x="1903" y="178"/>
                </a:lnTo>
                <a:lnTo>
                  <a:pt x="1856" y="188"/>
                </a:lnTo>
                <a:lnTo>
                  <a:pt x="1810" y="198"/>
                </a:lnTo>
                <a:lnTo>
                  <a:pt x="1764" y="212"/>
                </a:lnTo>
                <a:lnTo>
                  <a:pt x="1739" y="222"/>
                </a:lnTo>
                <a:lnTo>
                  <a:pt x="1715" y="232"/>
                </a:lnTo>
                <a:lnTo>
                  <a:pt x="1693" y="244"/>
                </a:lnTo>
                <a:lnTo>
                  <a:pt x="1669" y="256"/>
                </a:lnTo>
                <a:lnTo>
                  <a:pt x="1647" y="271"/>
                </a:lnTo>
                <a:lnTo>
                  <a:pt x="1622" y="288"/>
                </a:lnTo>
                <a:lnTo>
                  <a:pt x="1600" y="305"/>
                </a:lnTo>
                <a:lnTo>
                  <a:pt x="1579" y="324"/>
                </a:lnTo>
                <a:lnTo>
                  <a:pt x="1559" y="346"/>
                </a:lnTo>
                <a:lnTo>
                  <a:pt x="1537" y="370"/>
                </a:lnTo>
                <a:lnTo>
                  <a:pt x="1518" y="397"/>
                </a:lnTo>
                <a:lnTo>
                  <a:pt x="1501" y="424"/>
                </a:lnTo>
                <a:lnTo>
                  <a:pt x="1484" y="453"/>
                </a:lnTo>
                <a:lnTo>
                  <a:pt x="1466" y="487"/>
                </a:lnTo>
                <a:lnTo>
                  <a:pt x="1452" y="522"/>
                </a:lnTo>
                <a:lnTo>
                  <a:pt x="1437" y="558"/>
                </a:lnTo>
                <a:close/>
              </a:path>
            </a:pathLst>
          </a:custGeom>
          <a:solidFill>
            <a:srgbClr val="2980B9"/>
          </a:solid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latin typeface="+mn-lt"/>
            </a:endParaRPr>
          </a:p>
        </p:txBody>
      </p:sp>
      <p:sp>
        <p:nvSpPr>
          <p:cNvPr id="11" name="Freeform 8"/>
          <p:cNvSpPr>
            <a:spLocks/>
          </p:cNvSpPr>
          <p:nvPr/>
        </p:nvSpPr>
        <p:spPr bwMode="auto">
          <a:xfrm>
            <a:off x="633047" y="1959753"/>
            <a:ext cx="3097900" cy="623504"/>
          </a:xfrm>
          <a:custGeom>
            <a:avLst/>
            <a:gdLst>
              <a:gd name="T0" fmla="*/ 268 w 2578"/>
              <a:gd name="T1" fmla="*/ 563 h 563"/>
              <a:gd name="T2" fmla="*/ 263 w 2578"/>
              <a:gd name="T3" fmla="*/ 548 h 563"/>
              <a:gd name="T4" fmla="*/ 251 w 2578"/>
              <a:gd name="T5" fmla="*/ 519 h 563"/>
              <a:gd name="T6" fmla="*/ 236 w 2578"/>
              <a:gd name="T7" fmla="*/ 490 h 563"/>
              <a:gd name="T8" fmla="*/ 222 w 2578"/>
              <a:gd name="T9" fmla="*/ 463 h 563"/>
              <a:gd name="T10" fmla="*/ 207 w 2578"/>
              <a:gd name="T11" fmla="*/ 439 h 563"/>
              <a:gd name="T12" fmla="*/ 192 w 2578"/>
              <a:gd name="T13" fmla="*/ 414 h 563"/>
              <a:gd name="T14" fmla="*/ 163 w 2578"/>
              <a:gd name="T15" fmla="*/ 373 h 563"/>
              <a:gd name="T16" fmla="*/ 124 w 2578"/>
              <a:gd name="T17" fmla="*/ 312 h 563"/>
              <a:gd name="T18" fmla="*/ 88 w 2578"/>
              <a:gd name="T19" fmla="*/ 249 h 563"/>
              <a:gd name="T20" fmla="*/ 58 w 2578"/>
              <a:gd name="T21" fmla="*/ 180 h 563"/>
              <a:gd name="T22" fmla="*/ 44 w 2578"/>
              <a:gd name="T23" fmla="*/ 146 h 563"/>
              <a:gd name="T24" fmla="*/ 32 w 2578"/>
              <a:gd name="T25" fmla="*/ 110 h 563"/>
              <a:gd name="T26" fmla="*/ 19 w 2578"/>
              <a:gd name="T27" fmla="*/ 73 h 563"/>
              <a:gd name="T28" fmla="*/ 10 w 2578"/>
              <a:gd name="T29" fmla="*/ 37 h 563"/>
              <a:gd name="T30" fmla="*/ 0 w 2578"/>
              <a:gd name="T31" fmla="*/ 0 h 563"/>
              <a:gd name="T32" fmla="*/ 2295 w 2578"/>
              <a:gd name="T33" fmla="*/ 0 h 563"/>
              <a:gd name="T34" fmla="*/ 2290 w 2578"/>
              <a:gd name="T35" fmla="*/ 12 h 563"/>
              <a:gd name="T36" fmla="*/ 2285 w 2578"/>
              <a:gd name="T37" fmla="*/ 22 h 563"/>
              <a:gd name="T38" fmla="*/ 2285 w 2578"/>
              <a:gd name="T39" fmla="*/ 37 h 563"/>
              <a:gd name="T40" fmla="*/ 2288 w 2578"/>
              <a:gd name="T41" fmla="*/ 42 h 563"/>
              <a:gd name="T42" fmla="*/ 2290 w 2578"/>
              <a:gd name="T43" fmla="*/ 51 h 563"/>
              <a:gd name="T44" fmla="*/ 2295 w 2578"/>
              <a:gd name="T45" fmla="*/ 59 h 563"/>
              <a:gd name="T46" fmla="*/ 2300 w 2578"/>
              <a:gd name="T47" fmla="*/ 71 h 563"/>
              <a:gd name="T48" fmla="*/ 2307 w 2578"/>
              <a:gd name="T49" fmla="*/ 83 h 563"/>
              <a:gd name="T50" fmla="*/ 2317 w 2578"/>
              <a:gd name="T51" fmla="*/ 95 h 563"/>
              <a:gd name="T52" fmla="*/ 2336 w 2578"/>
              <a:gd name="T53" fmla="*/ 124 h 563"/>
              <a:gd name="T54" fmla="*/ 2361 w 2578"/>
              <a:gd name="T55" fmla="*/ 158 h 563"/>
              <a:gd name="T56" fmla="*/ 2387 w 2578"/>
              <a:gd name="T57" fmla="*/ 193 h 563"/>
              <a:gd name="T58" fmla="*/ 2417 w 2578"/>
              <a:gd name="T59" fmla="*/ 229 h 563"/>
              <a:gd name="T60" fmla="*/ 2446 w 2578"/>
              <a:gd name="T61" fmla="*/ 268 h 563"/>
              <a:gd name="T62" fmla="*/ 2461 w 2578"/>
              <a:gd name="T63" fmla="*/ 288 h 563"/>
              <a:gd name="T64" fmla="*/ 2473 w 2578"/>
              <a:gd name="T65" fmla="*/ 302 h 563"/>
              <a:gd name="T66" fmla="*/ 2482 w 2578"/>
              <a:gd name="T67" fmla="*/ 314 h 563"/>
              <a:gd name="T68" fmla="*/ 2492 w 2578"/>
              <a:gd name="T69" fmla="*/ 327 h 563"/>
              <a:gd name="T70" fmla="*/ 2502 w 2578"/>
              <a:gd name="T71" fmla="*/ 336 h 563"/>
              <a:gd name="T72" fmla="*/ 2509 w 2578"/>
              <a:gd name="T73" fmla="*/ 346 h 563"/>
              <a:gd name="T74" fmla="*/ 2521 w 2578"/>
              <a:gd name="T75" fmla="*/ 363 h 563"/>
              <a:gd name="T76" fmla="*/ 2534 w 2578"/>
              <a:gd name="T77" fmla="*/ 375 h 563"/>
              <a:gd name="T78" fmla="*/ 2543 w 2578"/>
              <a:gd name="T79" fmla="*/ 390 h 563"/>
              <a:gd name="T80" fmla="*/ 2553 w 2578"/>
              <a:gd name="T81" fmla="*/ 409 h 563"/>
              <a:gd name="T82" fmla="*/ 2560 w 2578"/>
              <a:gd name="T83" fmla="*/ 417 h 563"/>
              <a:gd name="T84" fmla="*/ 2565 w 2578"/>
              <a:gd name="T85" fmla="*/ 429 h 563"/>
              <a:gd name="T86" fmla="*/ 2570 w 2578"/>
              <a:gd name="T87" fmla="*/ 443 h 563"/>
              <a:gd name="T88" fmla="*/ 2575 w 2578"/>
              <a:gd name="T89" fmla="*/ 456 h 563"/>
              <a:gd name="T90" fmla="*/ 2578 w 2578"/>
              <a:gd name="T91" fmla="*/ 468 h 563"/>
              <a:gd name="T92" fmla="*/ 2578 w 2578"/>
              <a:gd name="T93" fmla="*/ 478 h 563"/>
              <a:gd name="T94" fmla="*/ 2575 w 2578"/>
              <a:gd name="T95" fmla="*/ 487 h 563"/>
              <a:gd name="T96" fmla="*/ 2573 w 2578"/>
              <a:gd name="T97" fmla="*/ 495 h 563"/>
              <a:gd name="T98" fmla="*/ 2568 w 2578"/>
              <a:gd name="T99" fmla="*/ 504 h 563"/>
              <a:gd name="T100" fmla="*/ 2563 w 2578"/>
              <a:gd name="T101" fmla="*/ 512 h 563"/>
              <a:gd name="T102" fmla="*/ 2556 w 2578"/>
              <a:gd name="T103" fmla="*/ 519 h 563"/>
              <a:gd name="T104" fmla="*/ 2546 w 2578"/>
              <a:gd name="T105" fmla="*/ 524 h 563"/>
              <a:gd name="T106" fmla="*/ 2524 w 2578"/>
              <a:gd name="T107" fmla="*/ 534 h 563"/>
              <a:gd name="T108" fmla="*/ 2500 w 2578"/>
              <a:gd name="T109" fmla="*/ 546 h 563"/>
              <a:gd name="T110" fmla="*/ 2473 w 2578"/>
              <a:gd name="T111" fmla="*/ 553 h 563"/>
              <a:gd name="T112" fmla="*/ 2458 w 2578"/>
              <a:gd name="T113" fmla="*/ 558 h 563"/>
              <a:gd name="T114" fmla="*/ 2446 w 2578"/>
              <a:gd name="T115" fmla="*/ 560 h 563"/>
              <a:gd name="T116" fmla="*/ 2444 w 2578"/>
              <a:gd name="T117" fmla="*/ 563 h 563"/>
              <a:gd name="T118" fmla="*/ 268 w 2578"/>
              <a:gd name="T119" fmla="*/ 563 h 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578" h="563">
                <a:moveTo>
                  <a:pt x="268" y="563"/>
                </a:moveTo>
                <a:lnTo>
                  <a:pt x="263" y="548"/>
                </a:lnTo>
                <a:lnTo>
                  <a:pt x="251" y="519"/>
                </a:lnTo>
                <a:lnTo>
                  <a:pt x="236" y="490"/>
                </a:lnTo>
                <a:lnTo>
                  <a:pt x="222" y="463"/>
                </a:lnTo>
                <a:lnTo>
                  <a:pt x="207" y="439"/>
                </a:lnTo>
                <a:lnTo>
                  <a:pt x="192" y="414"/>
                </a:lnTo>
                <a:lnTo>
                  <a:pt x="163" y="373"/>
                </a:lnTo>
                <a:lnTo>
                  <a:pt x="124" y="312"/>
                </a:lnTo>
                <a:lnTo>
                  <a:pt x="88" y="249"/>
                </a:lnTo>
                <a:lnTo>
                  <a:pt x="58" y="180"/>
                </a:lnTo>
                <a:lnTo>
                  <a:pt x="44" y="146"/>
                </a:lnTo>
                <a:lnTo>
                  <a:pt x="32" y="110"/>
                </a:lnTo>
                <a:lnTo>
                  <a:pt x="19" y="73"/>
                </a:lnTo>
                <a:lnTo>
                  <a:pt x="10" y="37"/>
                </a:lnTo>
                <a:lnTo>
                  <a:pt x="0" y="0"/>
                </a:lnTo>
                <a:lnTo>
                  <a:pt x="2295" y="0"/>
                </a:lnTo>
                <a:lnTo>
                  <a:pt x="2290" y="12"/>
                </a:lnTo>
                <a:lnTo>
                  <a:pt x="2285" y="22"/>
                </a:lnTo>
                <a:lnTo>
                  <a:pt x="2285" y="37"/>
                </a:lnTo>
                <a:lnTo>
                  <a:pt x="2288" y="42"/>
                </a:lnTo>
                <a:lnTo>
                  <a:pt x="2290" y="51"/>
                </a:lnTo>
                <a:lnTo>
                  <a:pt x="2295" y="59"/>
                </a:lnTo>
                <a:lnTo>
                  <a:pt x="2300" y="71"/>
                </a:lnTo>
                <a:lnTo>
                  <a:pt x="2307" y="83"/>
                </a:lnTo>
                <a:lnTo>
                  <a:pt x="2317" y="95"/>
                </a:lnTo>
                <a:lnTo>
                  <a:pt x="2336" y="124"/>
                </a:lnTo>
                <a:lnTo>
                  <a:pt x="2361" y="158"/>
                </a:lnTo>
                <a:lnTo>
                  <a:pt x="2387" y="193"/>
                </a:lnTo>
                <a:lnTo>
                  <a:pt x="2417" y="229"/>
                </a:lnTo>
                <a:lnTo>
                  <a:pt x="2446" y="268"/>
                </a:lnTo>
                <a:lnTo>
                  <a:pt x="2461" y="288"/>
                </a:lnTo>
                <a:lnTo>
                  <a:pt x="2473" y="302"/>
                </a:lnTo>
                <a:lnTo>
                  <a:pt x="2482" y="314"/>
                </a:lnTo>
                <a:lnTo>
                  <a:pt x="2492" y="327"/>
                </a:lnTo>
                <a:lnTo>
                  <a:pt x="2502" y="336"/>
                </a:lnTo>
                <a:lnTo>
                  <a:pt x="2509" y="346"/>
                </a:lnTo>
                <a:lnTo>
                  <a:pt x="2521" y="363"/>
                </a:lnTo>
                <a:lnTo>
                  <a:pt x="2534" y="375"/>
                </a:lnTo>
                <a:lnTo>
                  <a:pt x="2543" y="390"/>
                </a:lnTo>
                <a:lnTo>
                  <a:pt x="2553" y="409"/>
                </a:lnTo>
                <a:lnTo>
                  <a:pt x="2560" y="417"/>
                </a:lnTo>
                <a:lnTo>
                  <a:pt x="2565" y="429"/>
                </a:lnTo>
                <a:lnTo>
                  <a:pt x="2570" y="443"/>
                </a:lnTo>
                <a:lnTo>
                  <a:pt x="2575" y="456"/>
                </a:lnTo>
                <a:lnTo>
                  <a:pt x="2578" y="468"/>
                </a:lnTo>
                <a:lnTo>
                  <a:pt x="2578" y="478"/>
                </a:lnTo>
                <a:lnTo>
                  <a:pt x="2575" y="487"/>
                </a:lnTo>
                <a:lnTo>
                  <a:pt x="2573" y="495"/>
                </a:lnTo>
                <a:lnTo>
                  <a:pt x="2568" y="504"/>
                </a:lnTo>
                <a:lnTo>
                  <a:pt x="2563" y="512"/>
                </a:lnTo>
                <a:lnTo>
                  <a:pt x="2556" y="519"/>
                </a:lnTo>
                <a:lnTo>
                  <a:pt x="2546" y="524"/>
                </a:lnTo>
                <a:lnTo>
                  <a:pt x="2524" y="534"/>
                </a:lnTo>
                <a:lnTo>
                  <a:pt x="2500" y="546"/>
                </a:lnTo>
                <a:lnTo>
                  <a:pt x="2473" y="553"/>
                </a:lnTo>
                <a:lnTo>
                  <a:pt x="2458" y="558"/>
                </a:lnTo>
                <a:lnTo>
                  <a:pt x="2446" y="560"/>
                </a:lnTo>
                <a:lnTo>
                  <a:pt x="2444" y="563"/>
                </a:lnTo>
                <a:lnTo>
                  <a:pt x="268" y="563"/>
                </a:lnTo>
                <a:close/>
              </a:path>
            </a:pathLst>
          </a:custGeom>
          <a:solidFill>
            <a:srgbClr val="94B64E"/>
          </a:solid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latin typeface="+mn-lt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30513" y="2056380"/>
            <a:ext cx="29306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badi MT Condensed Extra Bold"/>
                <a:ea typeface="Arial" charset="0"/>
                <a:cs typeface="Abadi MT Condensed Extra Bold"/>
              </a:rPr>
              <a:t>САМОПРЕЗЕНТАЦИЯ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104007" y="2679478"/>
            <a:ext cx="23198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badi MT Condensed Extra Bold"/>
                <a:ea typeface="Arial" charset="0"/>
                <a:cs typeface="Abadi MT Condensed Extra Bold"/>
              </a:rPr>
              <a:t>САМОРАЗВИТИЕ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979483" y="842958"/>
            <a:ext cx="375278" cy="375130"/>
          </a:xfrm>
          <a:prstGeom prst="roundRect">
            <a:avLst/>
          </a:prstGeom>
          <a:solidFill>
            <a:srgbClr val="C03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Abadi MT Condensed Extra Bold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501710" y="789463"/>
            <a:ext cx="2621412" cy="588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90" tIns="17145" rIns="34290" bIns="17145">
            <a:spAutoFit/>
          </a:bodyPr>
          <a:lstStyle/>
          <a:p>
            <a:pPr defTabSz="8161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latin typeface="Abadi MT Condensed Extra Bold"/>
                <a:ea typeface="Open Sans" pitchFamily="34" charset="0"/>
                <a:cs typeface="Open Sans" pitchFamily="34" charset="0"/>
              </a:rPr>
              <a:t>Мастер-классы победителей конкурсов профессионального мастерства</a:t>
            </a:r>
            <a:endParaRPr lang="en-US" sz="1200" dirty="0">
              <a:latin typeface="Abadi MT Condensed Extra Bold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979483" y="1412182"/>
            <a:ext cx="375278" cy="375130"/>
          </a:xfrm>
          <a:prstGeom prst="roundRect">
            <a:avLst/>
          </a:prstGeom>
          <a:solidFill>
            <a:srgbClr val="F39C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Abadi MT Condensed Extra Bold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6501710" y="1356539"/>
            <a:ext cx="2621412" cy="346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90" tIns="17145" rIns="34290" bIns="17145">
            <a:spAutoFit/>
          </a:bodyPr>
          <a:lstStyle/>
          <a:p>
            <a:pPr defTabSz="816174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latin typeface="Abadi MT Condensed Extra Bold"/>
                <a:ea typeface="Open Sans" pitchFamily="34" charset="0"/>
                <a:cs typeface="Open Sans" pitchFamily="34" charset="0"/>
              </a:rPr>
              <a:t>Тренинги  личностного роста</a:t>
            </a:r>
            <a:endParaRPr lang="en-US" sz="1200" dirty="0">
              <a:latin typeface="Abadi MT Condensed Extra Bold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979483" y="2047123"/>
            <a:ext cx="375278" cy="376519"/>
          </a:xfrm>
          <a:prstGeom prst="roundRect">
            <a:avLst/>
          </a:prstGeom>
          <a:solidFill>
            <a:srgbClr val="94B6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Abadi MT Condensed Extra Bold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6522588" y="1982444"/>
            <a:ext cx="2621412" cy="346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90" tIns="17145" rIns="34290" bIns="17145">
            <a:spAutoFit/>
          </a:bodyPr>
          <a:lstStyle/>
          <a:p>
            <a:pPr defTabSz="816174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latin typeface="Abadi MT Condensed Extra Bold"/>
                <a:ea typeface="Open Sans" pitchFamily="34" charset="0"/>
                <a:cs typeface="Open Sans" pitchFamily="34" charset="0"/>
              </a:rPr>
              <a:t>Семинары-практикумы</a:t>
            </a:r>
            <a:endParaRPr lang="en-US" sz="1200" dirty="0">
              <a:latin typeface="Abadi MT Condensed Extra Bold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79483" y="2690897"/>
            <a:ext cx="375278" cy="376519"/>
          </a:xfrm>
          <a:prstGeom prst="roundRect">
            <a:avLst/>
          </a:pr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Abadi MT Condensed Extra Bold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6501710" y="2622142"/>
            <a:ext cx="2621412" cy="40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90" tIns="17145" rIns="34290" bIns="17145">
            <a:spAutoFit/>
          </a:bodyPr>
          <a:lstStyle/>
          <a:p>
            <a:pPr defTabSz="8161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latin typeface="Abadi MT Condensed Extra Bold"/>
                <a:ea typeface="Open Sans" pitchFamily="34" charset="0"/>
                <a:cs typeface="Open Sans" pitchFamily="34" charset="0"/>
              </a:rPr>
              <a:t>Деловые и интеллектуальные игры</a:t>
            </a:r>
            <a:endParaRPr lang="en-US" sz="1200" dirty="0">
              <a:latin typeface="Abadi MT Condensed Extra Bold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979483" y="3281872"/>
            <a:ext cx="375278" cy="375130"/>
          </a:xfrm>
          <a:prstGeom prst="roundRect">
            <a:avLst/>
          </a:prstGeom>
          <a:solidFill>
            <a:srgbClr val="29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Abadi MT Condensed Extra Bold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6501710" y="3203806"/>
            <a:ext cx="2621412" cy="346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90" tIns="17145" rIns="34290" bIns="17145">
            <a:spAutoFit/>
          </a:bodyPr>
          <a:lstStyle/>
          <a:p>
            <a:pPr defTabSz="816174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latin typeface="Abadi MT Condensed Extra Bold"/>
                <a:ea typeface="Open Sans" pitchFamily="34" charset="0"/>
                <a:cs typeface="Open Sans" pitchFamily="34" charset="0"/>
              </a:rPr>
              <a:t>Дискуссионные площадки</a:t>
            </a:r>
            <a:endParaRPr lang="en-US" sz="1200" dirty="0">
              <a:latin typeface="Abadi MT Condensed Extra Bold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5122" name="Picture 2" descr="https://pp.userapi.com/c629220/v629220780/1f7d2/z9hitecNJ-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327" y="5159006"/>
            <a:ext cx="2136262" cy="142361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pp.userapi.com/c629220/v629220780/1f847/pihvolPARw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060" y="3967157"/>
            <a:ext cx="1924184" cy="128228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pp.userapi.com/c624619/v624619753/27fc3/lng-26r8Nz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406" y="5188651"/>
            <a:ext cx="2090551" cy="139397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pp.userapi.com/c622620/v622620425/50077/flIBG4PIgF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71" y="4993222"/>
            <a:ext cx="2862225" cy="161000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1053190" y="902748"/>
            <a:ext cx="21564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badi MT Condensed Extra Bold"/>
                <a:ea typeface="Arial" charset="0"/>
                <a:cs typeface="Abadi MT Condensed Extra Bold"/>
              </a:rPr>
              <a:t>МОТИВАЦИЯ</a:t>
            </a:r>
          </a:p>
        </p:txBody>
      </p:sp>
      <p:cxnSp>
        <p:nvCxnSpPr>
          <p:cNvPr id="48" name="Elbow Connector 5"/>
          <p:cNvCxnSpPr/>
          <p:nvPr/>
        </p:nvCxnSpPr>
        <p:spPr>
          <a:xfrm flipV="1">
            <a:off x="3771937" y="2486657"/>
            <a:ext cx="1722437" cy="1185862"/>
          </a:xfrm>
          <a:prstGeom prst="bentConnector3">
            <a:avLst>
              <a:gd name="adj1" fmla="val 49490"/>
            </a:avLst>
          </a:prstGeom>
          <a:ln w="76200">
            <a:solidFill>
              <a:srgbClr val="2980B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13"/>
          <p:cNvCxnSpPr/>
          <p:nvPr/>
        </p:nvCxnSpPr>
        <p:spPr>
          <a:xfrm>
            <a:off x="3754818" y="928105"/>
            <a:ext cx="1722762" cy="1064798"/>
          </a:xfrm>
          <a:prstGeom prst="bentConnector3">
            <a:avLst>
              <a:gd name="adj1" fmla="val 50000"/>
            </a:avLst>
          </a:prstGeom>
          <a:ln w="76200">
            <a:solidFill>
              <a:srgbClr val="F39C1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7"/>
          <p:cNvCxnSpPr/>
          <p:nvPr/>
        </p:nvCxnSpPr>
        <p:spPr>
          <a:xfrm flipV="1">
            <a:off x="3828413" y="2270939"/>
            <a:ext cx="1983243" cy="566"/>
          </a:xfrm>
          <a:prstGeom prst="bentConnector3">
            <a:avLst>
              <a:gd name="adj1" fmla="val 50000"/>
            </a:avLst>
          </a:prstGeom>
          <a:ln w="76200">
            <a:solidFill>
              <a:srgbClr val="94B64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754726" y="1444490"/>
            <a:ext cx="23869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badi MT Condensed Extra Bold"/>
                <a:ea typeface="Arial" charset="0"/>
                <a:cs typeface="Abadi MT Condensed Extra Bold"/>
              </a:rPr>
              <a:t>НОВЫЕ ЗНАНИЯ</a:t>
            </a:r>
          </a:p>
        </p:txBody>
      </p:sp>
    </p:spTree>
    <p:extLst>
      <p:ext uri="{BB962C8B-B14F-4D97-AF65-F5344CB8AC3E}">
        <p14:creationId xmlns:p14="http://schemas.microsoft.com/office/powerpoint/2010/main" val="763257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4" grpId="0" autoUpdateAnimBg="0"/>
      <p:bldP spid="15" grpId="0" animBg="1" autoUpdateAnimBg="0"/>
      <p:bldP spid="16" grpId="0" autoUpdateAnimBg="0"/>
      <p:bldP spid="17" grpId="0" animBg="1" autoUpdateAnimBg="0"/>
      <p:bldP spid="18" grpId="0" autoUpdateAnimBg="0"/>
      <p:bldP spid="19" grpId="0" animBg="1" autoUpdateAnimBg="0"/>
      <p:bldP spid="20" grpId="0" autoUpdateAnimBg="0"/>
      <p:bldP spid="21" grpId="0" animBg="1" autoUpdateAnimBg="0"/>
      <p:bldP spid="22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2995523" y="570167"/>
            <a:ext cx="3384600" cy="60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90" tIns="17145" rIns="34290" bIns="17145">
            <a:spAutoFit/>
          </a:bodyPr>
          <a:lstStyle/>
          <a:p>
            <a:pPr algn="ctr" defTabSz="816174">
              <a:lnSpc>
                <a:spcPct val="200000"/>
              </a:lnSpc>
              <a:defRPr/>
            </a:pPr>
            <a:r>
              <a:rPr lang="ru-RU" sz="2200" b="1" dirty="0" smtClean="0">
                <a:solidFill>
                  <a:srgbClr val="419178"/>
                </a:solidFill>
                <a:latin typeface="Abadi MT Condensed Extra Bold"/>
                <a:ea typeface="Open Sans" pitchFamily="34" charset="0"/>
                <a:cs typeface="Open Sans" pitchFamily="34" charset="0"/>
              </a:rPr>
              <a:t>Самоопределение</a:t>
            </a:r>
            <a:endParaRPr lang="en-US" sz="2200" dirty="0">
              <a:solidFill>
                <a:srgbClr val="419178"/>
              </a:solidFill>
              <a:latin typeface="Abadi MT Condensed Extra Bold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4184586" y="1214269"/>
            <a:ext cx="658813" cy="658812"/>
            <a:chOff x="5652261" y="2414474"/>
            <a:chExt cx="878372" cy="878372"/>
          </a:xfrm>
        </p:grpSpPr>
        <p:sp>
          <p:nvSpPr>
            <p:cNvPr id="16" name="Oval 15"/>
            <p:cNvSpPr/>
            <p:nvPr/>
          </p:nvSpPr>
          <p:spPr>
            <a:xfrm>
              <a:off x="5652261" y="2414474"/>
              <a:ext cx="878372" cy="878372"/>
            </a:xfrm>
            <a:prstGeom prst="ellipse">
              <a:avLst/>
            </a:prstGeom>
            <a:solidFill>
              <a:srgbClr val="94B64E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3" name="Freeform 47"/>
            <p:cNvSpPr>
              <a:spLocks noEditPoints="1"/>
            </p:cNvSpPr>
            <p:nvPr/>
          </p:nvSpPr>
          <p:spPr bwMode="auto">
            <a:xfrm>
              <a:off x="5952812" y="2628246"/>
              <a:ext cx="298435" cy="374632"/>
            </a:xfrm>
            <a:custGeom>
              <a:avLst/>
              <a:gdLst>
                <a:gd name="T0" fmla="*/ 53 w 58"/>
                <a:gd name="T1" fmla="*/ 34 h 72"/>
                <a:gd name="T2" fmla="*/ 54 w 58"/>
                <a:gd name="T3" fmla="*/ 34 h 72"/>
                <a:gd name="T4" fmla="*/ 55 w 58"/>
                <a:gd name="T5" fmla="*/ 33 h 72"/>
                <a:gd name="T6" fmla="*/ 55 w 58"/>
                <a:gd name="T7" fmla="*/ 26 h 72"/>
                <a:gd name="T8" fmla="*/ 47 w 58"/>
                <a:gd name="T9" fmla="*/ 8 h 72"/>
                <a:gd name="T10" fmla="*/ 29 w 58"/>
                <a:gd name="T11" fmla="*/ 0 h 72"/>
                <a:gd name="T12" fmla="*/ 11 w 58"/>
                <a:gd name="T13" fmla="*/ 8 h 72"/>
                <a:gd name="T14" fmla="*/ 3 w 58"/>
                <a:gd name="T15" fmla="*/ 26 h 72"/>
                <a:gd name="T16" fmla="*/ 3 w 58"/>
                <a:gd name="T17" fmla="*/ 33 h 72"/>
                <a:gd name="T18" fmla="*/ 4 w 58"/>
                <a:gd name="T19" fmla="*/ 34 h 72"/>
                <a:gd name="T20" fmla="*/ 4 w 58"/>
                <a:gd name="T21" fmla="*/ 34 h 72"/>
                <a:gd name="T22" fmla="*/ 0 w 58"/>
                <a:gd name="T23" fmla="*/ 40 h 72"/>
                <a:gd name="T24" fmla="*/ 0 w 58"/>
                <a:gd name="T25" fmla="*/ 66 h 72"/>
                <a:gd name="T26" fmla="*/ 6 w 58"/>
                <a:gd name="T27" fmla="*/ 72 h 72"/>
                <a:gd name="T28" fmla="*/ 52 w 58"/>
                <a:gd name="T29" fmla="*/ 72 h 72"/>
                <a:gd name="T30" fmla="*/ 58 w 58"/>
                <a:gd name="T31" fmla="*/ 66 h 72"/>
                <a:gd name="T32" fmla="*/ 58 w 58"/>
                <a:gd name="T33" fmla="*/ 40 h 72"/>
                <a:gd name="T34" fmla="*/ 53 w 58"/>
                <a:gd name="T35" fmla="*/ 34 h 72"/>
                <a:gd name="T36" fmla="*/ 10 w 58"/>
                <a:gd name="T37" fmla="*/ 33 h 72"/>
                <a:gd name="T38" fmla="*/ 10 w 58"/>
                <a:gd name="T39" fmla="*/ 26 h 72"/>
                <a:gd name="T40" fmla="*/ 16 w 58"/>
                <a:gd name="T41" fmla="*/ 13 h 72"/>
                <a:gd name="T42" fmla="*/ 29 w 58"/>
                <a:gd name="T43" fmla="*/ 8 h 72"/>
                <a:gd name="T44" fmla="*/ 42 w 58"/>
                <a:gd name="T45" fmla="*/ 13 h 72"/>
                <a:gd name="T46" fmla="*/ 47 w 58"/>
                <a:gd name="T47" fmla="*/ 26 h 72"/>
                <a:gd name="T48" fmla="*/ 47 w 58"/>
                <a:gd name="T49" fmla="*/ 33 h 72"/>
                <a:gd name="T50" fmla="*/ 48 w 58"/>
                <a:gd name="T51" fmla="*/ 34 h 72"/>
                <a:gd name="T52" fmla="*/ 10 w 58"/>
                <a:gd name="T53" fmla="*/ 34 h 72"/>
                <a:gd name="T54" fmla="*/ 10 w 58"/>
                <a:gd name="T55" fmla="*/ 33 h 72"/>
                <a:gd name="T56" fmla="*/ 32 w 58"/>
                <a:gd name="T57" fmla="*/ 53 h 72"/>
                <a:gd name="T58" fmla="*/ 32 w 58"/>
                <a:gd name="T59" fmla="*/ 62 h 72"/>
                <a:gd name="T60" fmla="*/ 30 w 58"/>
                <a:gd name="T61" fmla="*/ 65 h 72"/>
                <a:gd name="T62" fmla="*/ 28 w 58"/>
                <a:gd name="T63" fmla="*/ 65 h 72"/>
                <a:gd name="T64" fmla="*/ 26 w 58"/>
                <a:gd name="T65" fmla="*/ 62 h 72"/>
                <a:gd name="T66" fmla="*/ 26 w 58"/>
                <a:gd name="T67" fmla="*/ 53 h 72"/>
                <a:gd name="T68" fmla="*/ 23 w 58"/>
                <a:gd name="T69" fmla="*/ 48 h 72"/>
                <a:gd name="T70" fmla="*/ 29 w 58"/>
                <a:gd name="T71" fmla="*/ 43 h 72"/>
                <a:gd name="T72" fmla="*/ 35 w 58"/>
                <a:gd name="T73" fmla="*/ 48 h 72"/>
                <a:gd name="T74" fmla="*/ 32 w 58"/>
                <a:gd name="T75" fmla="*/ 5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" h="72">
                  <a:moveTo>
                    <a:pt x="53" y="3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55" y="34"/>
                    <a:pt x="55" y="34"/>
                    <a:pt x="55" y="33"/>
                  </a:cubicBezTo>
                  <a:cubicBezTo>
                    <a:pt x="55" y="26"/>
                    <a:pt x="55" y="26"/>
                    <a:pt x="55" y="26"/>
                  </a:cubicBezTo>
                  <a:cubicBezTo>
                    <a:pt x="55" y="19"/>
                    <a:pt x="52" y="12"/>
                    <a:pt x="47" y="8"/>
                  </a:cubicBezTo>
                  <a:cubicBezTo>
                    <a:pt x="43" y="3"/>
                    <a:pt x="36" y="0"/>
                    <a:pt x="29" y="0"/>
                  </a:cubicBezTo>
                  <a:cubicBezTo>
                    <a:pt x="22" y="0"/>
                    <a:pt x="15" y="3"/>
                    <a:pt x="11" y="8"/>
                  </a:cubicBezTo>
                  <a:cubicBezTo>
                    <a:pt x="6" y="12"/>
                    <a:pt x="3" y="19"/>
                    <a:pt x="3" y="26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3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2" y="35"/>
                    <a:pt x="0" y="37"/>
                    <a:pt x="0" y="4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9"/>
                    <a:pt x="3" y="72"/>
                    <a:pt x="6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5" y="72"/>
                    <a:pt x="58" y="69"/>
                    <a:pt x="58" y="66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58" y="37"/>
                    <a:pt x="56" y="35"/>
                    <a:pt x="53" y="34"/>
                  </a:cubicBezTo>
                  <a:close/>
                  <a:moveTo>
                    <a:pt x="10" y="33"/>
                  </a:moveTo>
                  <a:cubicBezTo>
                    <a:pt x="10" y="26"/>
                    <a:pt x="10" y="26"/>
                    <a:pt x="10" y="26"/>
                  </a:cubicBezTo>
                  <a:cubicBezTo>
                    <a:pt x="10" y="21"/>
                    <a:pt x="13" y="16"/>
                    <a:pt x="16" y="13"/>
                  </a:cubicBezTo>
                  <a:cubicBezTo>
                    <a:pt x="19" y="10"/>
                    <a:pt x="24" y="8"/>
                    <a:pt x="29" y="8"/>
                  </a:cubicBezTo>
                  <a:cubicBezTo>
                    <a:pt x="34" y="8"/>
                    <a:pt x="39" y="10"/>
                    <a:pt x="42" y="13"/>
                  </a:cubicBezTo>
                  <a:cubicBezTo>
                    <a:pt x="45" y="16"/>
                    <a:pt x="47" y="21"/>
                    <a:pt x="47" y="26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4"/>
                    <a:pt x="48" y="34"/>
                    <a:pt x="48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3"/>
                  </a:cubicBezTo>
                  <a:close/>
                  <a:moveTo>
                    <a:pt x="32" y="53"/>
                  </a:moveTo>
                  <a:cubicBezTo>
                    <a:pt x="32" y="62"/>
                    <a:pt x="32" y="62"/>
                    <a:pt x="32" y="62"/>
                  </a:cubicBezTo>
                  <a:cubicBezTo>
                    <a:pt x="32" y="64"/>
                    <a:pt x="31" y="65"/>
                    <a:pt x="30" y="65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7" y="65"/>
                    <a:pt x="26" y="64"/>
                    <a:pt x="26" y="62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4" y="52"/>
                    <a:pt x="23" y="50"/>
                    <a:pt x="23" y="48"/>
                  </a:cubicBezTo>
                  <a:cubicBezTo>
                    <a:pt x="23" y="45"/>
                    <a:pt x="26" y="43"/>
                    <a:pt x="29" y="43"/>
                  </a:cubicBezTo>
                  <a:cubicBezTo>
                    <a:pt x="32" y="43"/>
                    <a:pt x="35" y="45"/>
                    <a:pt x="35" y="48"/>
                  </a:cubicBezTo>
                  <a:cubicBezTo>
                    <a:pt x="35" y="50"/>
                    <a:pt x="34" y="52"/>
                    <a:pt x="32" y="5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313396" y="2455165"/>
            <a:ext cx="658813" cy="658812"/>
            <a:chOff x="2882715" y="4844085"/>
            <a:chExt cx="878372" cy="878372"/>
          </a:xfrm>
        </p:grpSpPr>
        <p:sp>
          <p:nvSpPr>
            <p:cNvPr id="27" name="Oval 26"/>
            <p:cNvSpPr/>
            <p:nvPr/>
          </p:nvSpPr>
          <p:spPr>
            <a:xfrm>
              <a:off x="2882715" y="4844085"/>
              <a:ext cx="878372" cy="878372"/>
            </a:xfrm>
            <a:prstGeom prst="ellipse">
              <a:avLst/>
            </a:prstGeom>
            <a:solidFill>
              <a:srgbClr val="2980B9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3147786" y="5083324"/>
              <a:ext cx="230833" cy="399894"/>
              <a:chOff x="3076576" y="3414713"/>
              <a:chExt cx="225425" cy="390525"/>
            </a:xfrm>
            <a:solidFill>
              <a:schemeClr val="bg1"/>
            </a:solidFill>
          </p:grpSpPr>
          <p:sp>
            <p:nvSpPr>
              <p:cNvPr id="46" name="Freeform 89"/>
              <p:cNvSpPr>
                <a:spLocks/>
              </p:cNvSpPr>
              <p:nvPr/>
            </p:nvSpPr>
            <p:spPr bwMode="auto">
              <a:xfrm>
                <a:off x="3117851" y="3414713"/>
                <a:ext cx="184150" cy="390525"/>
              </a:xfrm>
              <a:custGeom>
                <a:avLst/>
                <a:gdLst>
                  <a:gd name="T0" fmla="*/ 43 w 49"/>
                  <a:gd name="T1" fmla="*/ 4 h 104"/>
                  <a:gd name="T2" fmla="*/ 7 w 49"/>
                  <a:gd name="T3" fmla="*/ 31 h 104"/>
                  <a:gd name="T4" fmla="*/ 0 w 49"/>
                  <a:gd name="T5" fmla="*/ 33 h 104"/>
                  <a:gd name="T6" fmla="*/ 0 w 49"/>
                  <a:gd name="T7" fmla="*/ 71 h 104"/>
                  <a:gd name="T8" fmla="*/ 7 w 49"/>
                  <a:gd name="T9" fmla="*/ 72 h 104"/>
                  <a:gd name="T10" fmla="*/ 42 w 49"/>
                  <a:gd name="T11" fmla="*/ 99 h 104"/>
                  <a:gd name="T12" fmla="*/ 49 w 49"/>
                  <a:gd name="T13" fmla="*/ 99 h 104"/>
                  <a:gd name="T14" fmla="*/ 49 w 49"/>
                  <a:gd name="T15" fmla="*/ 4 h 104"/>
                  <a:gd name="T16" fmla="*/ 43 w 49"/>
                  <a:gd name="T17" fmla="*/ 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104">
                    <a:moveTo>
                      <a:pt x="43" y="4"/>
                    </a:moveTo>
                    <a:cubicBezTo>
                      <a:pt x="7" y="31"/>
                      <a:pt x="7" y="31"/>
                      <a:pt x="7" y="31"/>
                    </a:cubicBezTo>
                    <a:cubicBezTo>
                      <a:pt x="7" y="31"/>
                      <a:pt x="3" y="32"/>
                      <a:pt x="0" y="33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3" y="72"/>
                      <a:pt x="7" y="72"/>
                      <a:pt x="7" y="72"/>
                    </a:cubicBezTo>
                    <a:cubicBezTo>
                      <a:pt x="42" y="99"/>
                      <a:pt x="42" y="99"/>
                      <a:pt x="42" y="99"/>
                    </a:cubicBezTo>
                    <a:cubicBezTo>
                      <a:pt x="42" y="99"/>
                      <a:pt x="49" y="104"/>
                      <a:pt x="49" y="99"/>
                    </a:cubicBezTo>
                    <a:cubicBezTo>
                      <a:pt x="49" y="93"/>
                      <a:pt x="49" y="9"/>
                      <a:pt x="49" y="4"/>
                    </a:cubicBezTo>
                    <a:cubicBezTo>
                      <a:pt x="49" y="0"/>
                      <a:pt x="43" y="4"/>
                      <a:pt x="4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7" name="Freeform 90"/>
              <p:cNvSpPr>
                <a:spLocks/>
              </p:cNvSpPr>
              <p:nvPr/>
            </p:nvSpPr>
            <p:spPr bwMode="auto">
              <a:xfrm>
                <a:off x="3076576" y="3541713"/>
                <a:ext cx="23813" cy="131763"/>
              </a:xfrm>
              <a:custGeom>
                <a:avLst/>
                <a:gdLst>
                  <a:gd name="T0" fmla="*/ 0 w 6"/>
                  <a:gd name="T1" fmla="*/ 6 h 35"/>
                  <a:gd name="T2" fmla="*/ 0 w 6"/>
                  <a:gd name="T3" fmla="*/ 31 h 35"/>
                  <a:gd name="T4" fmla="*/ 6 w 6"/>
                  <a:gd name="T5" fmla="*/ 35 h 35"/>
                  <a:gd name="T6" fmla="*/ 6 w 6"/>
                  <a:gd name="T7" fmla="*/ 0 h 35"/>
                  <a:gd name="T8" fmla="*/ 0 w 6"/>
                  <a:gd name="T9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5">
                    <a:moveTo>
                      <a:pt x="0" y="6"/>
                    </a:moveTo>
                    <a:cubicBezTo>
                      <a:pt x="0" y="13"/>
                      <a:pt x="0" y="26"/>
                      <a:pt x="0" y="31"/>
                    </a:cubicBezTo>
                    <a:cubicBezTo>
                      <a:pt x="0" y="33"/>
                      <a:pt x="2" y="35"/>
                      <a:pt x="6" y="35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2"/>
                      <a:pt x="0" y="3"/>
                      <a:pt x="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604233" y="1608859"/>
            <a:ext cx="658812" cy="658813"/>
            <a:chOff x="7676571" y="3137682"/>
            <a:chExt cx="878372" cy="878372"/>
          </a:xfrm>
        </p:grpSpPr>
        <p:sp>
          <p:nvSpPr>
            <p:cNvPr id="39" name="Oval 38"/>
            <p:cNvSpPr/>
            <p:nvPr/>
          </p:nvSpPr>
          <p:spPr>
            <a:xfrm>
              <a:off x="7676571" y="3137682"/>
              <a:ext cx="878372" cy="878372"/>
            </a:xfrm>
            <a:prstGeom prst="ellipse">
              <a:avLst/>
            </a:prstGeom>
            <a:solidFill>
              <a:srgbClr val="F39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8" name="Freeform 93"/>
            <p:cNvSpPr>
              <a:spLocks/>
            </p:cNvSpPr>
            <p:nvPr/>
          </p:nvSpPr>
          <p:spPr bwMode="auto">
            <a:xfrm>
              <a:off x="8010988" y="3338756"/>
              <a:ext cx="209539" cy="421194"/>
            </a:xfrm>
            <a:custGeom>
              <a:avLst/>
              <a:gdLst>
                <a:gd name="T0" fmla="*/ 2 w 39"/>
                <a:gd name="T1" fmla="*/ 48 h 79"/>
                <a:gd name="T2" fmla="*/ 4 w 39"/>
                <a:gd name="T3" fmla="*/ 6 h 79"/>
                <a:gd name="T4" fmla="*/ 10 w 39"/>
                <a:gd name="T5" fmla="*/ 6 h 79"/>
                <a:gd name="T6" fmla="*/ 11 w 39"/>
                <a:gd name="T7" fmla="*/ 33 h 79"/>
                <a:gd name="T8" fmla="*/ 16 w 39"/>
                <a:gd name="T9" fmla="*/ 33 h 79"/>
                <a:gd name="T10" fmla="*/ 17 w 39"/>
                <a:gd name="T11" fmla="*/ 33 h 79"/>
                <a:gd name="T12" fmla="*/ 23 w 39"/>
                <a:gd name="T13" fmla="*/ 35 h 79"/>
                <a:gd name="T14" fmla="*/ 31 w 39"/>
                <a:gd name="T15" fmla="*/ 38 h 79"/>
                <a:gd name="T16" fmla="*/ 34 w 39"/>
                <a:gd name="T17" fmla="*/ 39 h 79"/>
                <a:gd name="T18" fmla="*/ 37 w 39"/>
                <a:gd name="T19" fmla="*/ 45 h 79"/>
                <a:gd name="T20" fmla="*/ 37 w 39"/>
                <a:gd name="T21" fmla="*/ 45 h 79"/>
                <a:gd name="T22" fmla="*/ 37 w 39"/>
                <a:gd name="T23" fmla="*/ 45 h 79"/>
                <a:gd name="T24" fmla="*/ 37 w 39"/>
                <a:gd name="T25" fmla="*/ 48 h 79"/>
                <a:gd name="T26" fmla="*/ 37 w 39"/>
                <a:gd name="T27" fmla="*/ 66 h 79"/>
                <a:gd name="T28" fmla="*/ 32 w 39"/>
                <a:gd name="T29" fmla="*/ 75 h 79"/>
                <a:gd name="T30" fmla="*/ 20 w 39"/>
                <a:gd name="T31" fmla="*/ 76 h 79"/>
                <a:gd name="T32" fmla="*/ 6 w 39"/>
                <a:gd name="T33" fmla="*/ 69 h 79"/>
                <a:gd name="T34" fmla="*/ 0 w 39"/>
                <a:gd name="T35" fmla="*/ 58 h 79"/>
                <a:gd name="T36" fmla="*/ 2 w 39"/>
                <a:gd name="T37" fmla="*/ 4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" h="79">
                  <a:moveTo>
                    <a:pt x="2" y="48"/>
                  </a:moveTo>
                  <a:cubicBezTo>
                    <a:pt x="3" y="37"/>
                    <a:pt x="3" y="13"/>
                    <a:pt x="4" y="6"/>
                  </a:cubicBezTo>
                  <a:cubicBezTo>
                    <a:pt x="3" y="2"/>
                    <a:pt x="9" y="0"/>
                    <a:pt x="10" y="6"/>
                  </a:cubicBezTo>
                  <a:cubicBezTo>
                    <a:pt x="11" y="11"/>
                    <a:pt x="11" y="32"/>
                    <a:pt x="11" y="33"/>
                  </a:cubicBezTo>
                  <a:cubicBezTo>
                    <a:pt x="11" y="34"/>
                    <a:pt x="15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20" y="33"/>
                    <a:pt x="20" y="35"/>
                    <a:pt x="23" y="35"/>
                  </a:cubicBezTo>
                  <a:cubicBezTo>
                    <a:pt x="28" y="34"/>
                    <a:pt x="27" y="38"/>
                    <a:pt x="31" y="38"/>
                  </a:cubicBezTo>
                  <a:cubicBezTo>
                    <a:pt x="33" y="38"/>
                    <a:pt x="34" y="39"/>
                    <a:pt x="34" y="39"/>
                  </a:cubicBezTo>
                  <a:cubicBezTo>
                    <a:pt x="36" y="40"/>
                    <a:pt x="36" y="42"/>
                    <a:pt x="37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6"/>
                    <a:pt x="37" y="47"/>
                    <a:pt x="37" y="48"/>
                  </a:cubicBezTo>
                  <a:cubicBezTo>
                    <a:pt x="37" y="53"/>
                    <a:pt x="39" y="62"/>
                    <a:pt x="37" y="66"/>
                  </a:cubicBezTo>
                  <a:cubicBezTo>
                    <a:pt x="35" y="69"/>
                    <a:pt x="33" y="71"/>
                    <a:pt x="32" y="75"/>
                  </a:cubicBezTo>
                  <a:cubicBezTo>
                    <a:pt x="31" y="79"/>
                    <a:pt x="29" y="79"/>
                    <a:pt x="20" y="76"/>
                  </a:cubicBezTo>
                  <a:cubicBezTo>
                    <a:pt x="10" y="72"/>
                    <a:pt x="8" y="70"/>
                    <a:pt x="6" y="69"/>
                  </a:cubicBezTo>
                  <a:cubicBezTo>
                    <a:pt x="3" y="66"/>
                    <a:pt x="1" y="62"/>
                    <a:pt x="0" y="58"/>
                  </a:cubicBezTo>
                  <a:cubicBezTo>
                    <a:pt x="0" y="55"/>
                    <a:pt x="0" y="52"/>
                    <a:pt x="2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741561" y="1467307"/>
            <a:ext cx="658813" cy="658813"/>
            <a:chOff x="3627950" y="3137682"/>
            <a:chExt cx="878372" cy="878372"/>
          </a:xfrm>
        </p:grpSpPr>
        <p:sp>
          <p:nvSpPr>
            <p:cNvPr id="45" name="Oval 44"/>
            <p:cNvSpPr/>
            <p:nvPr/>
          </p:nvSpPr>
          <p:spPr>
            <a:xfrm>
              <a:off x="3627950" y="3137682"/>
              <a:ext cx="878372" cy="878372"/>
            </a:xfrm>
            <a:prstGeom prst="ellipse">
              <a:avLst/>
            </a:prstGeom>
            <a:solidFill>
              <a:srgbClr val="16A08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3867189" y="3390843"/>
              <a:ext cx="399894" cy="334871"/>
              <a:chOff x="5099051" y="3930651"/>
              <a:chExt cx="390525" cy="327025"/>
            </a:xfrm>
            <a:solidFill>
              <a:schemeClr val="bg1"/>
            </a:solidFill>
          </p:grpSpPr>
          <p:sp>
            <p:nvSpPr>
              <p:cNvPr id="62" name="Freeform 103"/>
              <p:cNvSpPr>
                <a:spLocks/>
              </p:cNvSpPr>
              <p:nvPr/>
            </p:nvSpPr>
            <p:spPr bwMode="auto">
              <a:xfrm>
                <a:off x="5165726" y="4027488"/>
                <a:ext cx="255588" cy="230188"/>
              </a:xfrm>
              <a:custGeom>
                <a:avLst/>
                <a:gdLst>
                  <a:gd name="T0" fmla="*/ 0 w 161"/>
                  <a:gd name="T1" fmla="*/ 62 h 145"/>
                  <a:gd name="T2" fmla="*/ 0 w 161"/>
                  <a:gd name="T3" fmla="*/ 145 h 145"/>
                  <a:gd name="T4" fmla="*/ 31 w 161"/>
                  <a:gd name="T5" fmla="*/ 145 h 145"/>
                  <a:gd name="T6" fmla="*/ 130 w 161"/>
                  <a:gd name="T7" fmla="*/ 145 h 145"/>
                  <a:gd name="T8" fmla="*/ 161 w 161"/>
                  <a:gd name="T9" fmla="*/ 145 h 145"/>
                  <a:gd name="T10" fmla="*/ 161 w 161"/>
                  <a:gd name="T11" fmla="*/ 62 h 145"/>
                  <a:gd name="T12" fmla="*/ 81 w 161"/>
                  <a:gd name="T13" fmla="*/ 0 h 145"/>
                  <a:gd name="T14" fmla="*/ 0 w 161"/>
                  <a:gd name="T15" fmla="*/ 6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1" h="145">
                    <a:moveTo>
                      <a:pt x="0" y="62"/>
                    </a:moveTo>
                    <a:lnTo>
                      <a:pt x="0" y="145"/>
                    </a:lnTo>
                    <a:lnTo>
                      <a:pt x="31" y="145"/>
                    </a:lnTo>
                    <a:lnTo>
                      <a:pt x="130" y="145"/>
                    </a:lnTo>
                    <a:lnTo>
                      <a:pt x="161" y="145"/>
                    </a:lnTo>
                    <a:lnTo>
                      <a:pt x="161" y="62"/>
                    </a:lnTo>
                    <a:lnTo>
                      <a:pt x="81" y="0"/>
                    </a:lnTo>
                    <a:lnTo>
                      <a:pt x="0" y="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" name="Freeform 104"/>
              <p:cNvSpPr>
                <a:spLocks/>
              </p:cNvSpPr>
              <p:nvPr/>
            </p:nvSpPr>
            <p:spPr bwMode="auto">
              <a:xfrm>
                <a:off x="5099051" y="3930651"/>
                <a:ext cx="390525" cy="195263"/>
              </a:xfrm>
              <a:custGeom>
                <a:avLst/>
                <a:gdLst>
                  <a:gd name="T0" fmla="*/ 225 w 246"/>
                  <a:gd name="T1" fmla="*/ 80 h 123"/>
                  <a:gd name="T2" fmla="*/ 225 w 246"/>
                  <a:gd name="T3" fmla="*/ 21 h 123"/>
                  <a:gd name="T4" fmla="*/ 182 w 246"/>
                  <a:gd name="T5" fmla="*/ 21 h 123"/>
                  <a:gd name="T6" fmla="*/ 182 w 246"/>
                  <a:gd name="T7" fmla="*/ 47 h 123"/>
                  <a:gd name="T8" fmla="*/ 123 w 246"/>
                  <a:gd name="T9" fmla="*/ 0 h 123"/>
                  <a:gd name="T10" fmla="*/ 123 w 246"/>
                  <a:gd name="T11" fmla="*/ 0 h 123"/>
                  <a:gd name="T12" fmla="*/ 123 w 246"/>
                  <a:gd name="T13" fmla="*/ 0 h 123"/>
                  <a:gd name="T14" fmla="*/ 123 w 246"/>
                  <a:gd name="T15" fmla="*/ 0 h 123"/>
                  <a:gd name="T16" fmla="*/ 123 w 246"/>
                  <a:gd name="T17" fmla="*/ 0 h 123"/>
                  <a:gd name="T18" fmla="*/ 0 w 246"/>
                  <a:gd name="T19" fmla="*/ 97 h 123"/>
                  <a:gd name="T20" fmla="*/ 21 w 246"/>
                  <a:gd name="T21" fmla="*/ 123 h 123"/>
                  <a:gd name="T22" fmla="*/ 123 w 246"/>
                  <a:gd name="T23" fmla="*/ 42 h 123"/>
                  <a:gd name="T24" fmla="*/ 225 w 246"/>
                  <a:gd name="T25" fmla="*/ 123 h 123"/>
                  <a:gd name="T26" fmla="*/ 246 w 246"/>
                  <a:gd name="T27" fmla="*/ 97 h 123"/>
                  <a:gd name="T28" fmla="*/ 225 w 246"/>
                  <a:gd name="T29" fmla="*/ 8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6" h="123">
                    <a:moveTo>
                      <a:pt x="225" y="80"/>
                    </a:moveTo>
                    <a:lnTo>
                      <a:pt x="225" y="21"/>
                    </a:lnTo>
                    <a:lnTo>
                      <a:pt x="182" y="21"/>
                    </a:lnTo>
                    <a:lnTo>
                      <a:pt x="182" y="47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0" y="97"/>
                    </a:lnTo>
                    <a:lnTo>
                      <a:pt x="21" y="123"/>
                    </a:lnTo>
                    <a:lnTo>
                      <a:pt x="123" y="42"/>
                    </a:lnTo>
                    <a:lnTo>
                      <a:pt x="225" y="123"/>
                    </a:lnTo>
                    <a:lnTo>
                      <a:pt x="246" y="97"/>
                    </a:lnTo>
                    <a:lnTo>
                      <a:pt x="225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latin typeface="+mn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6176516" y="2494507"/>
            <a:ext cx="657225" cy="658812"/>
            <a:chOff x="8541830" y="4844085"/>
            <a:chExt cx="878372" cy="878372"/>
          </a:xfrm>
        </p:grpSpPr>
        <p:sp>
          <p:nvSpPr>
            <p:cNvPr id="33" name="Oval 32"/>
            <p:cNvSpPr/>
            <p:nvPr/>
          </p:nvSpPr>
          <p:spPr>
            <a:xfrm>
              <a:off x="8541830" y="4844085"/>
              <a:ext cx="878372" cy="878372"/>
            </a:xfrm>
            <a:prstGeom prst="ellipse">
              <a:avLst/>
            </a:prstGeom>
            <a:solidFill>
              <a:srgbClr val="C0392B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4" name="Freeform 107"/>
            <p:cNvSpPr>
              <a:spLocks/>
            </p:cNvSpPr>
            <p:nvPr/>
          </p:nvSpPr>
          <p:spPr bwMode="auto">
            <a:xfrm>
              <a:off x="8779457" y="5072674"/>
              <a:ext cx="386144" cy="378864"/>
            </a:xfrm>
            <a:custGeom>
              <a:avLst/>
              <a:gdLst>
                <a:gd name="T0" fmla="*/ 95 w 100"/>
                <a:gd name="T1" fmla="*/ 81 h 98"/>
                <a:gd name="T2" fmla="*/ 45 w 100"/>
                <a:gd name="T3" fmla="*/ 29 h 98"/>
                <a:gd name="T4" fmla="*/ 39 w 100"/>
                <a:gd name="T5" fmla="*/ 8 h 98"/>
                <a:gd name="T6" fmla="*/ 17 w 100"/>
                <a:gd name="T7" fmla="*/ 2 h 98"/>
                <a:gd name="T8" fmla="*/ 30 w 100"/>
                <a:gd name="T9" fmla="*/ 14 h 98"/>
                <a:gd name="T10" fmla="*/ 27 w 100"/>
                <a:gd name="T11" fmla="*/ 27 h 98"/>
                <a:gd name="T12" fmla="*/ 15 w 100"/>
                <a:gd name="T13" fmla="*/ 30 h 98"/>
                <a:gd name="T14" fmla="*/ 3 w 100"/>
                <a:gd name="T15" fmla="*/ 18 h 98"/>
                <a:gd name="T16" fmla="*/ 8 w 100"/>
                <a:gd name="T17" fmla="*/ 39 h 98"/>
                <a:gd name="T18" fmla="*/ 30 w 100"/>
                <a:gd name="T19" fmla="*/ 44 h 98"/>
                <a:gd name="T20" fmla="*/ 81 w 100"/>
                <a:gd name="T21" fmla="*/ 95 h 98"/>
                <a:gd name="T22" fmla="*/ 88 w 100"/>
                <a:gd name="T23" fmla="*/ 98 h 98"/>
                <a:gd name="T24" fmla="*/ 95 w 100"/>
                <a:gd name="T25" fmla="*/ 95 h 98"/>
                <a:gd name="T26" fmla="*/ 95 w 100"/>
                <a:gd name="T27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0" h="98">
                  <a:moveTo>
                    <a:pt x="95" y="81"/>
                  </a:moveTo>
                  <a:cubicBezTo>
                    <a:pt x="45" y="29"/>
                    <a:pt x="45" y="29"/>
                    <a:pt x="45" y="29"/>
                  </a:cubicBezTo>
                  <a:cubicBezTo>
                    <a:pt x="46" y="22"/>
                    <a:pt x="45" y="14"/>
                    <a:pt x="39" y="8"/>
                  </a:cubicBezTo>
                  <a:cubicBezTo>
                    <a:pt x="33" y="2"/>
                    <a:pt x="25" y="0"/>
                    <a:pt x="17" y="2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25"/>
                    <a:pt x="2" y="33"/>
                    <a:pt x="8" y="39"/>
                  </a:cubicBezTo>
                  <a:cubicBezTo>
                    <a:pt x="14" y="45"/>
                    <a:pt x="22" y="47"/>
                    <a:pt x="30" y="44"/>
                  </a:cubicBezTo>
                  <a:cubicBezTo>
                    <a:pt x="81" y="95"/>
                    <a:pt x="81" y="95"/>
                    <a:pt x="81" y="95"/>
                  </a:cubicBezTo>
                  <a:cubicBezTo>
                    <a:pt x="82" y="97"/>
                    <a:pt x="86" y="98"/>
                    <a:pt x="88" y="98"/>
                  </a:cubicBezTo>
                  <a:cubicBezTo>
                    <a:pt x="91" y="98"/>
                    <a:pt x="93" y="97"/>
                    <a:pt x="95" y="95"/>
                  </a:cubicBezTo>
                  <a:cubicBezTo>
                    <a:pt x="100" y="91"/>
                    <a:pt x="100" y="85"/>
                    <a:pt x="95" y="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6343437" y="1226532"/>
            <a:ext cx="2684463" cy="71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90" tIns="17145" rIns="34290" bIns="17145">
            <a:spAutoFit/>
          </a:bodyPr>
          <a:lstStyle/>
          <a:p>
            <a:pPr algn="ctr" defTabSz="816174">
              <a:defRPr/>
            </a:pPr>
            <a:r>
              <a:rPr lang="ru-RU" sz="2200" b="1" dirty="0" smtClean="0">
                <a:solidFill>
                  <a:srgbClr val="FFA023"/>
                </a:solidFill>
                <a:latin typeface="Abadi MT Condensed Extra Bold"/>
                <a:ea typeface="Open Sans" pitchFamily="34" charset="0"/>
                <a:cs typeface="Open Sans" pitchFamily="34" charset="0"/>
              </a:rPr>
              <a:t>Инструмент мотивации</a:t>
            </a:r>
            <a:endParaRPr lang="en-US" sz="2200" dirty="0">
              <a:solidFill>
                <a:srgbClr val="FFA023"/>
              </a:solidFill>
              <a:latin typeface="Abadi MT Condensed Extra Bold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6669306" y="2235040"/>
            <a:ext cx="2684463" cy="71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90" tIns="17145" rIns="34290" bIns="17145">
            <a:spAutoFit/>
          </a:bodyPr>
          <a:lstStyle/>
          <a:p>
            <a:pPr algn="ctr" defTabSz="816174">
              <a:defRPr/>
            </a:pPr>
            <a:r>
              <a:rPr lang="ru-RU" sz="2200" b="1" dirty="0" smtClean="0">
                <a:solidFill>
                  <a:srgbClr val="FF6600"/>
                </a:solidFill>
                <a:latin typeface="Abadi MT Condensed Extra Bold"/>
                <a:ea typeface="Open Sans" pitchFamily="34" charset="0"/>
                <a:cs typeface="Open Sans" pitchFamily="34" charset="0"/>
              </a:rPr>
              <a:t>Поддержка инициативы</a:t>
            </a:r>
            <a:endParaRPr lang="en-US" sz="2200" dirty="0">
              <a:solidFill>
                <a:srgbClr val="FF6600"/>
              </a:solidFill>
              <a:latin typeface="Abadi MT Condensed Extra Bold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0" name="Text Box 10"/>
          <p:cNvSpPr txBox="1">
            <a:spLocks noChangeArrowheads="1"/>
          </p:cNvSpPr>
          <p:nvPr/>
        </p:nvSpPr>
        <p:spPr bwMode="auto">
          <a:xfrm>
            <a:off x="-463600" y="2192690"/>
            <a:ext cx="3384600" cy="71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90" tIns="17145" rIns="34290" bIns="17145">
            <a:spAutoFit/>
          </a:bodyPr>
          <a:lstStyle/>
          <a:p>
            <a:pPr algn="ctr" defTabSz="816174">
              <a:defRPr/>
            </a:pPr>
            <a:r>
              <a:rPr lang="ru-RU" sz="2200" b="1" dirty="0" smtClean="0">
                <a:solidFill>
                  <a:srgbClr val="5B9BD5"/>
                </a:solidFill>
                <a:latin typeface="Abadi MT Condensed Extra Bold"/>
                <a:ea typeface="Open Sans" pitchFamily="34" charset="0"/>
                <a:cs typeface="Open Sans" pitchFamily="34" charset="0"/>
              </a:rPr>
              <a:t>Повышение квалификации</a:t>
            </a:r>
            <a:endParaRPr lang="en-US" sz="2200" dirty="0">
              <a:solidFill>
                <a:srgbClr val="5B9BD5"/>
              </a:solidFill>
              <a:latin typeface="Abadi MT Condensed Extra Bold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1" name="Text Box 10"/>
          <p:cNvSpPr txBox="1">
            <a:spLocks noChangeArrowheads="1"/>
          </p:cNvSpPr>
          <p:nvPr/>
        </p:nvSpPr>
        <p:spPr bwMode="auto">
          <a:xfrm>
            <a:off x="0" y="1073976"/>
            <a:ext cx="3384600" cy="71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90" tIns="17145" rIns="34290" bIns="17145">
            <a:spAutoFit/>
          </a:bodyPr>
          <a:lstStyle/>
          <a:p>
            <a:pPr algn="ctr" defTabSz="816174">
              <a:defRPr/>
            </a:pPr>
            <a:r>
              <a:rPr lang="ru-RU" sz="2200" b="1" dirty="0" smtClean="0">
                <a:solidFill>
                  <a:srgbClr val="008000"/>
                </a:solidFill>
                <a:latin typeface="Abadi MT Condensed Extra Bold"/>
                <a:ea typeface="Open Sans" pitchFamily="34" charset="0"/>
                <a:cs typeface="Open Sans" pitchFamily="34" charset="0"/>
              </a:rPr>
              <a:t>Обмен </a:t>
            </a:r>
          </a:p>
          <a:p>
            <a:pPr algn="ctr" defTabSz="816174">
              <a:defRPr/>
            </a:pPr>
            <a:r>
              <a:rPr lang="ru-RU" sz="2200" b="1" dirty="0" smtClean="0">
                <a:solidFill>
                  <a:srgbClr val="008000"/>
                </a:solidFill>
                <a:latin typeface="Abadi MT Condensed Extra Bold"/>
                <a:ea typeface="Open Sans" pitchFamily="34" charset="0"/>
                <a:cs typeface="Open Sans" pitchFamily="34" charset="0"/>
              </a:rPr>
              <a:t>опытом</a:t>
            </a:r>
            <a:endParaRPr lang="en-US" sz="2200" dirty="0">
              <a:solidFill>
                <a:srgbClr val="008000"/>
              </a:solidFill>
              <a:latin typeface="Abadi MT Condensed Extra Bold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38023" y="17946"/>
            <a:ext cx="887205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latin typeface="Abadi MT Condensed Extra Bold"/>
                <a:ea typeface="Arial" charset="0"/>
                <a:cs typeface="Abadi MT Condensed Extra Bold"/>
              </a:rPr>
              <a:t>Конкурсное движение как механизм поддержки профессионального роста молодых педагогов</a:t>
            </a:r>
          </a:p>
        </p:txBody>
      </p:sp>
      <p:pic>
        <p:nvPicPr>
          <p:cNvPr id="6152" name="Picture 8" descr="https://pp.userapi.com/c628827/v628827853/306d/-fVGTm3Hx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96" y="3693051"/>
            <a:ext cx="1525351" cy="229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10"/>
          <p:cNvSpPr txBox="1">
            <a:spLocks noChangeArrowheads="1"/>
          </p:cNvSpPr>
          <p:nvPr/>
        </p:nvSpPr>
        <p:spPr bwMode="auto">
          <a:xfrm>
            <a:off x="199085" y="6084711"/>
            <a:ext cx="1731962" cy="773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90" tIns="17145" rIns="34290" bIns="17145">
            <a:spAutoFit/>
          </a:bodyPr>
          <a:lstStyle/>
          <a:p>
            <a:pPr algn="ctr" defTabSz="8161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/>
                <a:ea typeface="Open Sans" pitchFamily="34" charset="0"/>
                <a:cs typeface="Open Sans" pitchFamily="34" charset="0"/>
              </a:rPr>
              <a:t>Андрей Федотов, победитель конкурса «Педагогический дебют-2015»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6154" name="Picture 10" descr="http://isi-journal.org/wp-content/uploads/2016/09/%D1%84%D0%BE%D1%82%D0%BE_%D0%A4%D0%9B%D0%98%D0%93%D0%98%D0%9D%D0%A1%D0%9A%D0%98%D0%A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408" y="3693051"/>
            <a:ext cx="1674261" cy="251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6765924" y="2994035"/>
            <a:ext cx="2378076" cy="588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90" tIns="17145" rIns="34290" bIns="17145">
            <a:spAutoFit/>
          </a:bodyPr>
          <a:lstStyle/>
          <a:p>
            <a:pPr algn="ctr" defTabSz="8161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/>
                <a:ea typeface="Open Sans" pitchFamily="34" charset="0"/>
                <a:cs typeface="Open Sans" pitchFamily="34" charset="0"/>
              </a:rPr>
              <a:t>Юлия Флигинских, победитель конкурса «Педагогический дебют-2016»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238" y="2001277"/>
            <a:ext cx="1497567" cy="2304084"/>
          </a:xfrm>
          <a:prstGeom prst="rect">
            <a:avLst/>
          </a:prstGeom>
        </p:spPr>
      </p:pic>
      <p:sp>
        <p:nvSpPr>
          <p:cNvPr id="52" name="Text Box 10"/>
          <p:cNvSpPr txBox="1">
            <a:spLocks noChangeArrowheads="1"/>
          </p:cNvSpPr>
          <p:nvPr/>
        </p:nvSpPr>
        <p:spPr bwMode="auto">
          <a:xfrm>
            <a:off x="3550758" y="4452377"/>
            <a:ext cx="1821401" cy="773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90" tIns="17145" rIns="34290" bIns="17145">
            <a:spAutoFit/>
          </a:bodyPr>
          <a:lstStyle/>
          <a:p>
            <a:pPr algn="ctr" defTabSz="8161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/>
                <a:ea typeface="Open Sans" pitchFamily="34" charset="0"/>
                <a:cs typeface="Open Sans" pitchFamily="34" charset="0"/>
              </a:rPr>
              <a:t>Александра Закусило, победитель конкурса «Педагогический дебют-2017»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1873342" y="3153319"/>
            <a:ext cx="1731962" cy="588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90" tIns="17145" rIns="34290" bIns="17145">
            <a:spAutoFit/>
          </a:bodyPr>
          <a:lstStyle/>
          <a:p>
            <a:pPr algn="ctr" defTabSz="816174">
              <a:defRPr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/>
                <a:ea typeface="Open Sans" pitchFamily="34" charset="0"/>
                <a:cs typeface="Open Sans" pitchFamily="34" charset="0"/>
              </a:rPr>
              <a:t>Оксана Щендрыгина , победитель конкурса «Учитель года-2017»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026" name="Picture 2" descr="F:\фото молодые педагоги\XLNgw-I-sE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159" y="3721618"/>
            <a:ext cx="1418196" cy="228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lina_Zav\Downloads\IMG_562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164" y="3707334"/>
            <a:ext cx="1777257" cy="248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5067657" y="6190159"/>
            <a:ext cx="2390775" cy="588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90" tIns="17145" rIns="34290" bIns="17145">
            <a:spAutoFit/>
          </a:bodyPr>
          <a:lstStyle/>
          <a:p>
            <a:pPr algn="ctr" defTabSz="816174">
              <a:defRPr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/>
                <a:ea typeface="Open Sans" pitchFamily="34" charset="0"/>
                <a:cs typeface="Open Sans" pitchFamily="34" charset="0"/>
              </a:rPr>
              <a:t>Анна Маматова, победитель конкурса «Сердце отдаю детям-2015»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35272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2" grpId="0"/>
      <p:bldP spid="34" grpId="0"/>
      <p:bldP spid="50" grpId="0"/>
      <p:bldP spid="51" grpId="0"/>
      <p:bldP spid="40" grpId="0" autoUpdateAnimBg="0"/>
      <p:bldP spid="42" grpId="0" autoUpdateAnimBg="0"/>
      <p:bldP spid="52" grpId="0" autoUpdateAnimBg="0"/>
      <p:bldP spid="35" grpId="0" autoUpdateAnimBg="0"/>
      <p:bldP spid="41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368" y="599947"/>
            <a:ext cx="2407697" cy="180577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182" name="Picture 14" descr="https://pp.userapi.com/c639626/v639626425/1627c/EYcOEjqe1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516" y="591314"/>
            <a:ext cx="2452935" cy="183970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 bwMode="auto">
          <a:xfrm>
            <a:off x="635000" y="4124633"/>
            <a:ext cx="2521057" cy="45719"/>
          </a:xfrm>
          <a:prstGeom prst="rect">
            <a:avLst/>
          </a:prstGeom>
          <a:solidFill>
            <a:srgbClr val="C03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3378735" y="4120252"/>
            <a:ext cx="2484956" cy="45719"/>
          </a:xfrm>
          <a:prstGeom prst="rect">
            <a:avLst/>
          </a:prstGeom>
          <a:solidFill>
            <a:srgbClr val="94B6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20" name="Rectangle 19"/>
          <p:cNvSpPr/>
          <p:nvPr/>
        </p:nvSpPr>
        <p:spPr bwMode="auto">
          <a:xfrm>
            <a:off x="6429288" y="4133316"/>
            <a:ext cx="2464294" cy="45719"/>
          </a:xfrm>
          <a:prstGeom prst="rect">
            <a:avLst/>
          </a:pr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634999" y="4298950"/>
            <a:ext cx="2521057" cy="132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90" tIns="17145" rIns="34290" bIns="17145">
            <a:spAutoFit/>
          </a:bodyPr>
          <a:lstStyle/>
          <a:p>
            <a:pPr algn="ctr" defTabSz="816174">
              <a:defRPr/>
            </a:pPr>
            <a:r>
              <a:rPr lang="ru-RU" sz="1400" dirty="0" smtClean="0"/>
              <a:t>Владимир Морозов и Елена Плеханова на </a:t>
            </a:r>
            <a:r>
              <a:rPr lang="ru-RU" sz="1400" dirty="0"/>
              <a:t>п</a:t>
            </a:r>
            <a:r>
              <a:rPr lang="ru-RU" sz="1400" dirty="0" smtClean="0"/>
              <a:t>ервом московском</a:t>
            </a:r>
            <a:r>
              <a:rPr lang="ru-RU" sz="1400" dirty="0"/>
              <a:t> </a:t>
            </a:r>
            <a:r>
              <a:rPr lang="ru-RU" sz="1400" b="1" dirty="0" smtClean="0"/>
              <a:t>форуме</a:t>
            </a:r>
            <a:r>
              <a:rPr lang="ru-RU" sz="1400" dirty="0"/>
              <a:t> </a:t>
            </a:r>
            <a:r>
              <a:rPr lang="ru-RU" sz="1400" b="1" dirty="0"/>
              <a:t>молодых</a:t>
            </a:r>
            <a:r>
              <a:rPr lang="ru-RU" sz="1400" dirty="0"/>
              <a:t> </a:t>
            </a:r>
            <a:r>
              <a:rPr lang="ru-RU" sz="1400" b="1" dirty="0" smtClean="0"/>
              <a:t>педагогов</a:t>
            </a:r>
            <a:r>
              <a:rPr lang="ru-RU" sz="1400" dirty="0"/>
              <a:t> </a:t>
            </a:r>
            <a:r>
              <a:rPr lang="ru-RU" sz="1400" dirty="0" smtClean="0"/>
              <a:t>«Современное </a:t>
            </a:r>
            <a:r>
              <a:rPr lang="ru-RU" sz="1400" dirty="0"/>
              <a:t>образование: диалог традиций и </a:t>
            </a:r>
            <a:r>
              <a:rPr lang="ru-RU" sz="1400" dirty="0" smtClean="0"/>
              <a:t>инноваций», </a:t>
            </a:r>
            <a:r>
              <a:rPr lang="ru-RU" sz="1400" b="1" dirty="0" smtClean="0"/>
              <a:t>2015 г.</a:t>
            </a:r>
            <a:endParaRPr lang="en-US" sz="1400" b="1" dirty="0">
              <a:solidFill>
                <a:schemeClr val="bg1">
                  <a:lumMod val="6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463550" y="5630863"/>
            <a:ext cx="8175625" cy="114300"/>
            <a:chOff x="537376" y="5518223"/>
            <a:chExt cx="10902149" cy="152400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537376" y="5594423"/>
              <a:ext cx="10902149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ounded Rectangle 27"/>
            <p:cNvSpPr/>
            <p:nvPr/>
          </p:nvSpPr>
          <p:spPr>
            <a:xfrm>
              <a:off x="5444402" y="5518223"/>
              <a:ext cx="152418" cy="152400"/>
            </a:xfrm>
            <a:prstGeom prst="roundRect">
              <a:avLst/>
            </a:prstGeom>
            <a:solidFill>
              <a:srgbClr val="4B2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5632808" y="5518223"/>
              <a:ext cx="152418" cy="152400"/>
            </a:xfrm>
            <a:prstGeom prst="roundRect">
              <a:avLst/>
            </a:prstGeom>
            <a:solidFill>
              <a:srgbClr val="298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5819097" y="5518223"/>
              <a:ext cx="152418" cy="152400"/>
            </a:xfrm>
            <a:prstGeom prst="roundRect">
              <a:avLst/>
            </a:prstGeom>
            <a:solidFill>
              <a:srgbClr val="16A0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6005387" y="5518223"/>
              <a:ext cx="152418" cy="152400"/>
            </a:xfrm>
            <a:prstGeom prst="roundRect">
              <a:avLst/>
            </a:prstGeom>
            <a:solidFill>
              <a:srgbClr val="94B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6195910" y="5518223"/>
              <a:ext cx="152418" cy="152400"/>
            </a:xfrm>
            <a:prstGeom prst="roundRect">
              <a:avLst/>
            </a:prstGeom>
            <a:solidFill>
              <a:srgbClr val="F39C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6380081" y="5518223"/>
              <a:ext cx="152418" cy="152400"/>
            </a:xfrm>
            <a:prstGeom prst="roundRect">
              <a:avLst/>
            </a:prstGeom>
            <a:solidFill>
              <a:srgbClr val="C03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</p:grpSp>
      <p:pic>
        <p:nvPicPr>
          <p:cNvPr id="7174" name="Picture 6" descr="https://pp.userapi.com/c625421/v625421753/31351/58R57rHG7t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17" y="5691949"/>
            <a:ext cx="1306392" cy="11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pp.userapi.com/c624428/v624428425/2e009/UwwCTlRZA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2186067"/>
            <a:ext cx="2484544" cy="186340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166844" y="106042"/>
            <a:ext cx="879443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latin typeface="Abadi MT Condensed Extra Bold"/>
                <a:ea typeface="Arial" charset="0"/>
                <a:cs typeface="Abadi MT Condensed Extra Bold"/>
              </a:rPr>
              <a:t>Участие </a:t>
            </a:r>
            <a:r>
              <a:rPr lang="ru-RU" sz="24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latin typeface="Abadi MT Condensed Extra Bold"/>
                <a:ea typeface="Arial" charset="0"/>
                <a:cs typeface="Abadi MT Condensed Extra Bold"/>
              </a:rPr>
              <a:t>молодых педагогов во всероссийских форумах</a:t>
            </a:r>
            <a:endParaRPr lang="ru-RU" sz="2400" b="1" dirty="0" smtClean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latin typeface="Abadi MT Condensed Extra Bold"/>
              <a:ea typeface="Arial" charset="0"/>
              <a:cs typeface="Abadi MT Condensed Extra Bold"/>
            </a:endParaRPr>
          </a:p>
        </p:txBody>
      </p:sp>
      <p:pic>
        <p:nvPicPr>
          <p:cNvPr id="7178" name="Picture 10" descr="https://pp.userapi.com/c315821/v315821753/6c33/obCLN4gF1I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952" y="2174874"/>
            <a:ext cx="2484956" cy="186371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3220984" y="4303577"/>
            <a:ext cx="2521057" cy="132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90" tIns="17145" rIns="34290" bIns="17145">
            <a:spAutoFit/>
          </a:bodyPr>
          <a:lstStyle/>
          <a:p>
            <a:pPr algn="ctr" defTabSz="816174">
              <a:defRPr/>
            </a:pPr>
            <a:r>
              <a:rPr lang="ru-RU" sz="1400" dirty="0" smtClean="0"/>
              <a:t>Владимир Морозов, Алина Прохорова и Елена Плеханова на первой смене «Учитель будущего»</a:t>
            </a:r>
            <a:r>
              <a:rPr lang="ru-RU" sz="1400" dirty="0"/>
              <a:t> </a:t>
            </a:r>
            <a:r>
              <a:rPr lang="ru-RU" sz="1400" dirty="0" smtClean="0"/>
              <a:t>в рамках Всероссийского молодежного форума </a:t>
            </a:r>
            <a:r>
              <a:rPr lang="ru-RU" sz="1400" b="1" dirty="0" smtClean="0"/>
              <a:t>«Селигер», 2013 г.</a:t>
            </a:r>
            <a:endParaRPr lang="en-US" sz="1400" b="1" dirty="0">
              <a:solidFill>
                <a:schemeClr val="bg1">
                  <a:lumMod val="6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7180" name="Picture 12" descr="https://scontent-frt3-2.xx.fbcdn.net/v/t1.0-1/c14.14.172.172/p200x200/527812_445898212155103_2112026268_n.jpg?oh=748602b5ddeb5f1ae9b97742e0a2b044&amp;oe=5A247FB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046" y="5789192"/>
            <a:ext cx="993317" cy="99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10"/>
          <p:cNvSpPr txBox="1">
            <a:spLocks noChangeArrowheads="1"/>
          </p:cNvSpPr>
          <p:nvPr/>
        </p:nvSpPr>
        <p:spPr bwMode="auto">
          <a:xfrm>
            <a:off x="-302427" y="815624"/>
            <a:ext cx="2521057" cy="95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90" tIns="17145" rIns="34290" bIns="17145">
            <a:spAutoFit/>
          </a:bodyPr>
          <a:lstStyle/>
          <a:p>
            <a:pPr algn="ctr" defTabSz="816174">
              <a:defRPr/>
            </a:pPr>
            <a:r>
              <a:rPr lang="ru-RU" sz="1200" dirty="0" smtClean="0"/>
              <a:t>Андрей Федотов и</a:t>
            </a:r>
            <a:endParaRPr lang="en-US" sz="1200" dirty="0" smtClean="0"/>
          </a:p>
          <a:p>
            <a:pPr algn="ctr" defTabSz="816174">
              <a:defRPr/>
            </a:pPr>
            <a:r>
              <a:rPr lang="ru-RU" sz="1200" dirty="0" smtClean="0"/>
              <a:t> Елена Плеханова на </a:t>
            </a:r>
            <a:r>
              <a:rPr lang="en-US" sz="1200" dirty="0" smtClean="0"/>
              <a:t>XVI</a:t>
            </a:r>
            <a:r>
              <a:rPr lang="ru-RU" sz="1200" dirty="0"/>
              <a:t> </a:t>
            </a:r>
            <a:r>
              <a:rPr lang="ru-RU" sz="1200" dirty="0" smtClean="0"/>
              <a:t>Всероссийском</a:t>
            </a:r>
          </a:p>
          <a:p>
            <a:pPr algn="ctr" defTabSz="816174">
              <a:defRPr/>
            </a:pPr>
            <a:r>
              <a:rPr lang="ru-RU" sz="1200" dirty="0" smtClean="0"/>
              <a:t> </a:t>
            </a:r>
            <a:r>
              <a:rPr lang="ru-RU" sz="1200" b="1" dirty="0" smtClean="0"/>
              <a:t>педагогическом марафоне</a:t>
            </a:r>
          </a:p>
          <a:p>
            <a:pPr algn="ctr" defTabSz="816174">
              <a:defRPr/>
            </a:pPr>
            <a:r>
              <a:rPr lang="ru-RU" sz="1200" b="1" dirty="0" smtClean="0"/>
              <a:t> </a:t>
            </a:r>
            <a:r>
              <a:rPr lang="ru-RU" sz="1200" dirty="0"/>
              <a:t>учебных </a:t>
            </a:r>
            <a:r>
              <a:rPr lang="ru-RU" sz="1200" dirty="0" smtClean="0"/>
              <a:t>предметов, </a:t>
            </a:r>
            <a:r>
              <a:rPr lang="ru-RU" sz="1200" b="1" dirty="0" smtClean="0"/>
              <a:t>2017 г.</a:t>
            </a:r>
            <a:endParaRPr lang="en-US" sz="1200" b="1" dirty="0">
              <a:solidFill>
                <a:schemeClr val="bg1">
                  <a:lumMod val="6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7184" name="Picture 16" descr="Главная страниц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659" y="5860242"/>
            <a:ext cx="1382713" cy="93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http://zauralonline.ru/images/photos/big/e0fd91c3bd52cfbf4c2797ac87e64f1b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184" y="5831930"/>
            <a:ext cx="2103048" cy="95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всероссийское педагогическое собрание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762" y="5826823"/>
            <a:ext cx="1027783" cy="88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4825" y="2175801"/>
            <a:ext cx="2483720" cy="186279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6243614" y="4315825"/>
            <a:ext cx="2521057" cy="1111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90" tIns="17145" rIns="34290" bIns="17145">
            <a:spAutoFit/>
          </a:bodyPr>
          <a:lstStyle/>
          <a:p>
            <a:pPr algn="ctr" defTabSz="816174">
              <a:defRPr/>
            </a:pPr>
            <a:r>
              <a:rPr lang="ru-RU" sz="1400" dirty="0" smtClean="0"/>
              <a:t>Даниил Бородкин, Виктория </a:t>
            </a:r>
            <a:r>
              <a:rPr lang="ru-RU" sz="1400" dirty="0" err="1" smtClean="0"/>
              <a:t>Помельникова</a:t>
            </a:r>
            <a:r>
              <a:rPr lang="ru-RU" sz="1400" dirty="0" smtClean="0"/>
              <a:t> на </a:t>
            </a:r>
            <a:r>
              <a:rPr lang="ru-RU" sz="1400" dirty="0"/>
              <a:t>IV </a:t>
            </a:r>
            <a:r>
              <a:rPr lang="ru-RU" sz="1400" b="1" dirty="0" smtClean="0"/>
              <a:t>Тихвинском форуме </a:t>
            </a:r>
            <a:r>
              <a:rPr lang="ru-RU" sz="1400" dirty="0"/>
              <a:t>молодых педагогов </a:t>
            </a:r>
            <a:r>
              <a:rPr lang="ru-RU" sz="1400" dirty="0" smtClean="0"/>
              <a:t>России</a:t>
            </a:r>
          </a:p>
          <a:p>
            <a:pPr algn="ctr" defTabSz="816174">
              <a:defRPr/>
            </a:pPr>
            <a:r>
              <a:rPr lang="ru-RU" sz="1400" dirty="0" smtClean="0"/>
              <a:t>«Учитель будущего»</a:t>
            </a:r>
            <a:r>
              <a:rPr lang="ru-RU" sz="1400" b="1" dirty="0" smtClean="0"/>
              <a:t>, 2017 г.</a:t>
            </a:r>
            <a:endParaRPr lang="en-US" sz="1400" b="1" dirty="0">
              <a:solidFill>
                <a:schemeClr val="bg1">
                  <a:lumMod val="6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5945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utoUpdateAnimBg="0"/>
      <p:bldP spid="35" grpId="0" autoUpdateAnimBg="0"/>
      <p:bldP spid="38" grpId="0" autoUpdateAnimBg="0"/>
      <p:bldP spid="3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140964"/>
            <a:ext cx="9143999" cy="1182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6377938"/>
            <a:ext cx="1591055" cy="4800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6220" y="1287780"/>
            <a:ext cx="3418332" cy="23378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7659" y="1341119"/>
            <a:ext cx="3240024" cy="21595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8609" y="1322069"/>
            <a:ext cx="3278504" cy="2198370"/>
          </a:xfrm>
          <a:custGeom>
            <a:avLst/>
            <a:gdLst/>
            <a:ahLst/>
            <a:cxnLst/>
            <a:rect l="l" t="t" r="r" b="b"/>
            <a:pathLst>
              <a:path w="3278504" h="2198370">
                <a:moveTo>
                  <a:pt x="108102" y="0"/>
                </a:moveTo>
                <a:lnTo>
                  <a:pt x="3170428" y="0"/>
                </a:lnTo>
                <a:lnTo>
                  <a:pt x="3191637" y="2285"/>
                </a:lnTo>
                <a:lnTo>
                  <a:pt x="3230244" y="18668"/>
                </a:lnTo>
                <a:lnTo>
                  <a:pt x="3259581" y="48132"/>
                </a:lnTo>
                <a:lnTo>
                  <a:pt x="3275838" y="86994"/>
                </a:lnTo>
                <a:lnTo>
                  <a:pt x="3278124" y="108076"/>
                </a:lnTo>
                <a:lnTo>
                  <a:pt x="3278124" y="2089784"/>
                </a:lnTo>
                <a:lnTo>
                  <a:pt x="3269615" y="2131059"/>
                </a:lnTo>
                <a:lnTo>
                  <a:pt x="3246501" y="2165730"/>
                </a:lnTo>
                <a:lnTo>
                  <a:pt x="3211829" y="2189353"/>
                </a:lnTo>
                <a:lnTo>
                  <a:pt x="3170428" y="2197862"/>
                </a:lnTo>
                <a:lnTo>
                  <a:pt x="108102" y="2197862"/>
                </a:lnTo>
                <a:lnTo>
                  <a:pt x="66814" y="2189353"/>
                </a:lnTo>
                <a:lnTo>
                  <a:pt x="32130" y="2165730"/>
                </a:lnTo>
                <a:lnTo>
                  <a:pt x="8547" y="2131059"/>
                </a:lnTo>
                <a:lnTo>
                  <a:pt x="0" y="2089784"/>
                </a:lnTo>
                <a:lnTo>
                  <a:pt x="0" y="108076"/>
                </a:lnTo>
                <a:lnTo>
                  <a:pt x="8547" y="66801"/>
                </a:lnTo>
                <a:lnTo>
                  <a:pt x="32130" y="32130"/>
                </a:lnTo>
                <a:lnTo>
                  <a:pt x="66814" y="8508"/>
                </a:lnTo>
                <a:lnTo>
                  <a:pt x="108102" y="0"/>
                </a:lnTo>
                <a:close/>
              </a:path>
            </a:pathLst>
          </a:custGeom>
          <a:ln w="38100">
            <a:solidFill>
              <a:srgbClr val="EAEA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87923" y="1287780"/>
            <a:ext cx="3418331" cy="23378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79364" y="1341119"/>
            <a:ext cx="3240024" cy="21595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60314" y="1322069"/>
            <a:ext cx="3278504" cy="2198370"/>
          </a:xfrm>
          <a:custGeom>
            <a:avLst/>
            <a:gdLst/>
            <a:ahLst/>
            <a:cxnLst/>
            <a:rect l="l" t="t" r="r" b="b"/>
            <a:pathLst>
              <a:path w="3278504" h="2198370">
                <a:moveTo>
                  <a:pt x="108076" y="0"/>
                </a:moveTo>
                <a:lnTo>
                  <a:pt x="3170428" y="0"/>
                </a:lnTo>
                <a:lnTo>
                  <a:pt x="3191637" y="2285"/>
                </a:lnTo>
                <a:lnTo>
                  <a:pt x="3230244" y="18668"/>
                </a:lnTo>
                <a:lnTo>
                  <a:pt x="3259582" y="48132"/>
                </a:lnTo>
                <a:lnTo>
                  <a:pt x="3275838" y="86994"/>
                </a:lnTo>
                <a:lnTo>
                  <a:pt x="3278124" y="108076"/>
                </a:lnTo>
                <a:lnTo>
                  <a:pt x="3278124" y="2089784"/>
                </a:lnTo>
                <a:lnTo>
                  <a:pt x="3269615" y="2131059"/>
                </a:lnTo>
                <a:lnTo>
                  <a:pt x="3246501" y="2165730"/>
                </a:lnTo>
                <a:lnTo>
                  <a:pt x="3211830" y="2189353"/>
                </a:lnTo>
                <a:lnTo>
                  <a:pt x="3170428" y="2197862"/>
                </a:lnTo>
                <a:lnTo>
                  <a:pt x="108076" y="2197862"/>
                </a:lnTo>
                <a:lnTo>
                  <a:pt x="66801" y="2189353"/>
                </a:lnTo>
                <a:lnTo>
                  <a:pt x="32131" y="2165730"/>
                </a:lnTo>
                <a:lnTo>
                  <a:pt x="8509" y="2131059"/>
                </a:lnTo>
                <a:lnTo>
                  <a:pt x="0" y="2089784"/>
                </a:lnTo>
                <a:lnTo>
                  <a:pt x="0" y="108076"/>
                </a:lnTo>
                <a:lnTo>
                  <a:pt x="8509" y="66801"/>
                </a:lnTo>
                <a:lnTo>
                  <a:pt x="32131" y="32130"/>
                </a:lnTo>
                <a:lnTo>
                  <a:pt x="66801" y="8508"/>
                </a:lnTo>
                <a:lnTo>
                  <a:pt x="108076" y="0"/>
                </a:lnTo>
                <a:close/>
              </a:path>
            </a:pathLst>
          </a:custGeom>
          <a:ln w="38100">
            <a:solidFill>
              <a:srgbClr val="EAEA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87923" y="3951732"/>
            <a:ext cx="3418331" cy="23378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79364" y="4005071"/>
            <a:ext cx="3240024" cy="21595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60314" y="3986021"/>
            <a:ext cx="3278504" cy="2198370"/>
          </a:xfrm>
          <a:custGeom>
            <a:avLst/>
            <a:gdLst/>
            <a:ahLst/>
            <a:cxnLst/>
            <a:rect l="l" t="t" r="r" b="b"/>
            <a:pathLst>
              <a:path w="3278504" h="2198370">
                <a:moveTo>
                  <a:pt x="108076" y="0"/>
                </a:moveTo>
                <a:lnTo>
                  <a:pt x="3170428" y="0"/>
                </a:lnTo>
                <a:lnTo>
                  <a:pt x="3191637" y="2285"/>
                </a:lnTo>
                <a:lnTo>
                  <a:pt x="3230244" y="18668"/>
                </a:lnTo>
                <a:lnTo>
                  <a:pt x="3259582" y="48132"/>
                </a:lnTo>
                <a:lnTo>
                  <a:pt x="3275838" y="86994"/>
                </a:lnTo>
                <a:lnTo>
                  <a:pt x="3278124" y="108076"/>
                </a:lnTo>
                <a:lnTo>
                  <a:pt x="3278124" y="2089784"/>
                </a:lnTo>
                <a:lnTo>
                  <a:pt x="3269615" y="2131072"/>
                </a:lnTo>
                <a:lnTo>
                  <a:pt x="3246501" y="2165769"/>
                </a:lnTo>
                <a:lnTo>
                  <a:pt x="3211830" y="2189314"/>
                </a:lnTo>
                <a:lnTo>
                  <a:pt x="3170428" y="2197887"/>
                </a:lnTo>
                <a:lnTo>
                  <a:pt x="108076" y="2197887"/>
                </a:lnTo>
                <a:lnTo>
                  <a:pt x="66801" y="2189353"/>
                </a:lnTo>
                <a:lnTo>
                  <a:pt x="32131" y="2165769"/>
                </a:lnTo>
                <a:lnTo>
                  <a:pt x="8509" y="2131072"/>
                </a:lnTo>
                <a:lnTo>
                  <a:pt x="0" y="2089784"/>
                </a:lnTo>
                <a:lnTo>
                  <a:pt x="0" y="108076"/>
                </a:lnTo>
                <a:lnTo>
                  <a:pt x="8509" y="66801"/>
                </a:lnTo>
                <a:lnTo>
                  <a:pt x="32131" y="32130"/>
                </a:lnTo>
                <a:lnTo>
                  <a:pt x="66801" y="8508"/>
                </a:lnTo>
                <a:lnTo>
                  <a:pt x="108076" y="0"/>
                </a:lnTo>
                <a:close/>
              </a:path>
            </a:pathLst>
          </a:custGeom>
          <a:ln w="38100">
            <a:solidFill>
              <a:srgbClr val="EAEA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6220" y="3913632"/>
            <a:ext cx="3418332" cy="23378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27659" y="3966971"/>
            <a:ext cx="3240024" cy="21595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8609" y="3947921"/>
            <a:ext cx="3278504" cy="2198370"/>
          </a:xfrm>
          <a:custGeom>
            <a:avLst/>
            <a:gdLst/>
            <a:ahLst/>
            <a:cxnLst/>
            <a:rect l="l" t="t" r="r" b="b"/>
            <a:pathLst>
              <a:path w="3278504" h="2198370">
                <a:moveTo>
                  <a:pt x="108102" y="0"/>
                </a:moveTo>
                <a:lnTo>
                  <a:pt x="3170428" y="0"/>
                </a:lnTo>
                <a:lnTo>
                  <a:pt x="3191637" y="2285"/>
                </a:lnTo>
                <a:lnTo>
                  <a:pt x="3230244" y="18668"/>
                </a:lnTo>
                <a:lnTo>
                  <a:pt x="3259581" y="48132"/>
                </a:lnTo>
                <a:lnTo>
                  <a:pt x="3275838" y="86994"/>
                </a:lnTo>
                <a:lnTo>
                  <a:pt x="3278124" y="108076"/>
                </a:lnTo>
                <a:lnTo>
                  <a:pt x="3278124" y="2089784"/>
                </a:lnTo>
                <a:lnTo>
                  <a:pt x="3269615" y="2131072"/>
                </a:lnTo>
                <a:lnTo>
                  <a:pt x="3246501" y="2165769"/>
                </a:lnTo>
                <a:lnTo>
                  <a:pt x="3211829" y="2189314"/>
                </a:lnTo>
                <a:lnTo>
                  <a:pt x="3170428" y="2197887"/>
                </a:lnTo>
                <a:lnTo>
                  <a:pt x="108102" y="2197887"/>
                </a:lnTo>
                <a:lnTo>
                  <a:pt x="66814" y="2189353"/>
                </a:lnTo>
                <a:lnTo>
                  <a:pt x="32130" y="2165769"/>
                </a:lnTo>
                <a:lnTo>
                  <a:pt x="8547" y="2131072"/>
                </a:lnTo>
                <a:lnTo>
                  <a:pt x="0" y="2089784"/>
                </a:lnTo>
                <a:lnTo>
                  <a:pt x="0" y="108076"/>
                </a:lnTo>
                <a:lnTo>
                  <a:pt x="8547" y="66801"/>
                </a:lnTo>
                <a:lnTo>
                  <a:pt x="32130" y="32130"/>
                </a:lnTo>
                <a:lnTo>
                  <a:pt x="66814" y="8508"/>
                </a:lnTo>
                <a:lnTo>
                  <a:pt x="108102" y="0"/>
                </a:lnTo>
                <a:close/>
              </a:path>
            </a:pathLst>
          </a:custGeom>
          <a:ln w="38100">
            <a:solidFill>
              <a:srgbClr val="EAEA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897123" y="2656332"/>
            <a:ext cx="3416808" cy="23378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88564" y="2709672"/>
            <a:ext cx="3238500" cy="21595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969514" y="2690622"/>
            <a:ext cx="3276600" cy="2198370"/>
          </a:xfrm>
          <a:custGeom>
            <a:avLst/>
            <a:gdLst/>
            <a:ahLst/>
            <a:cxnLst/>
            <a:rect l="l" t="t" r="r" b="b"/>
            <a:pathLst>
              <a:path w="3276600" h="2198370">
                <a:moveTo>
                  <a:pt x="108077" y="0"/>
                </a:moveTo>
                <a:lnTo>
                  <a:pt x="3168904" y="0"/>
                </a:lnTo>
                <a:lnTo>
                  <a:pt x="3189986" y="2286"/>
                </a:lnTo>
                <a:lnTo>
                  <a:pt x="3228594" y="18668"/>
                </a:lnTo>
                <a:lnTo>
                  <a:pt x="3257931" y="48132"/>
                </a:lnTo>
                <a:lnTo>
                  <a:pt x="3274314" y="86994"/>
                </a:lnTo>
                <a:lnTo>
                  <a:pt x="3276600" y="108076"/>
                </a:lnTo>
                <a:lnTo>
                  <a:pt x="3276600" y="2089784"/>
                </a:lnTo>
                <a:lnTo>
                  <a:pt x="3268091" y="2131060"/>
                </a:lnTo>
                <a:lnTo>
                  <a:pt x="3244850" y="2165730"/>
                </a:lnTo>
                <a:lnTo>
                  <a:pt x="3210306" y="2189353"/>
                </a:lnTo>
                <a:lnTo>
                  <a:pt x="3168904" y="2197861"/>
                </a:lnTo>
                <a:lnTo>
                  <a:pt x="108077" y="2197861"/>
                </a:lnTo>
                <a:lnTo>
                  <a:pt x="66802" y="2189353"/>
                </a:lnTo>
                <a:lnTo>
                  <a:pt x="32131" y="2165730"/>
                </a:lnTo>
                <a:lnTo>
                  <a:pt x="8509" y="2131060"/>
                </a:lnTo>
                <a:lnTo>
                  <a:pt x="0" y="2089784"/>
                </a:lnTo>
                <a:lnTo>
                  <a:pt x="0" y="108076"/>
                </a:lnTo>
                <a:lnTo>
                  <a:pt x="8509" y="66801"/>
                </a:lnTo>
                <a:lnTo>
                  <a:pt x="32131" y="32130"/>
                </a:lnTo>
                <a:lnTo>
                  <a:pt x="66802" y="8508"/>
                </a:lnTo>
                <a:lnTo>
                  <a:pt x="108077" y="0"/>
                </a:lnTo>
                <a:close/>
              </a:path>
            </a:pathLst>
          </a:custGeom>
          <a:ln w="38100">
            <a:solidFill>
              <a:srgbClr val="EAEA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756659" y="5055108"/>
            <a:ext cx="1639824" cy="11826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Прямоугольник 29"/>
          <p:cNvSpPr/>
          <p:nvPr/>
        </p:nvSpPr>
        <p:spPr>
          <a:xfrm>
            <a:off x="166844" y="106042"/>
            <a:ext cx="879443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latin typeface="Abadi MT Condensed Extra Bold"/>
                <a:ea typeface="Arial" charset="0"/>
                <a:cs typeface="Abadi MT Condensed Extra Bold"/>
              </a:rPr>
              <a:t>Образовательная смена «Школа молодого педагога»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latin typeface="Abadi MT Condensed Extra Bold"/>
                <a:ea typeface="Arial" charset="0"/>
                <a:cs typeface="Abadi MT Condensed Extra Bold"/>
              </a:rPr>
              <a:t>30 </a:t>
            </a:r>
            <a:r>
              <a:rPr lang="ru-RU" sz="24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latin typeface="Abadi MT Condensed Extra Bold"/>
                <a:ea typeface="Arial" charset="0"/>
                <a:cs typeface="Abadi MT Condensed Extra Bold"/>
              </a:rPr>
              <a:t>марта - </a:t>
            </a:r>
            <a:r>
              <a:rPr lang="ru-RU" sz="24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latin typeface="Abadi MT Condensed Extra Bold"/>
                <a:ea typeface="Arial" charset="0"/>
                <a:cs typeface="Abadi MT Condensed Extra Bold"/>
              </a:rPr>
              <a:t>2 апреля 2016 года</a:t>
            </a:r>
            <a:endParaRPr lang="ru-RU" sz="2400" b="1" dirty="0" smtClean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latin typeface="Abadi MT Condensed Extra Bold"/>
              <a:ea typeface="Arial" charset="0"/>
              <a:cs typeface="Abadi MT Condensed Extra Bold"/>
            </a:endParaRPr>
          </a:p>
        </p:txBody>
      </p:sp>
      <p:pic>
        <p:nvPicPr>
          <p:cNvPr id="2050" name="Picture 2" descr="&amp;quot;Школа молодого педагога&amp;quot;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975" y="965589"/>
            <a:ext cx="1078576" cy="165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73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Picture 16" descr="https://pp.userapi.com/c639127/v639127885/2c9cf/_683XvnrL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664" y="4391285"/>
            <a:ext cx="2409757" cy="180731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1" y="2702194"/>
            <a:ext cx="1112807" cy="300082"/>
          </a:xfrm>
          <a:prstGeom prst="rect">
            <a:avLst/>
          </a:prstGeom>
          <a:solidFill>
            <a:srgbClr val="F39C12"/>
          </a:solidFill>
        </p:spPr>
        <p:txBody>
          <a:bodyPr wrap="square">
            <a:spAutoFit/>
          </a:bodyPr>
          <a:lstStyle/>
          <a:p>
            <a:pPr defTabSz="8161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b="1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СЕТЕВОЙ </a:t>
            </a:r>
            <a:endParaRPr lang="en-US" sz="1350" b="1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1" y="3029819"/>
            <a:ext cx="2140219" cy="300082"/>
          </a:xfrm>
          <a:prstGeom prst="rect">
            <a:avLst/>
          </a:prstGeom>
          <a:solidFill>
            <a:srgbClr val="F39C12"/>
          </a:solidFill>
        </p:spPr>
        <p:txBody>
          <a:bodyPr wrap="square">
            <a:spAutoFit/>
          </a:bodyPr>
          <a:lstStyle/>
          <a:p>
            <a:pPr defTabSz="8161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b="1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ИСТОРИЧЕСКИЙ КЛУБ</a:t>
            </a:r>
            <a:endParaRPr lang="en-US" sz="1350" b="1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1" y="3364483"/>
            <a:ext cx="1789272" cy="300082"/>
          </a:xfrm>
          <a:prstGeom prst="rect">
            <a:avLst/>
          </a:prstGeom>
          <a:solidFill>
            <a:srgbClr val="F39C12"/>
          </a:solidFill>
        </p:spPr>
        <p:txBody>
          <a:bodyPr wrap="square">
            <a:spAutoFit/>
          </a:bodyPr>
          <a:lstStyle/>
          <a:p>
            <a:pPr defTabSz="8161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b="1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«ЛЕВ И ОРЕЛ»</a:t>
            </a:r>
            <a:endParaRPr lang="en-US" sz="1350" b="1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4098" name="Picture 2" descr="https://pp.userapi.com/c637730/v637730885/1ab6e/-gVeRNg5EC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3" y="137432"/>
            <a:ext cx="2468863" cy="246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/>
          <p:nvPr/>
        </p:nvSpPr>
        <p:spPr>
          <a:xfrm>
            <a:off x="457697" y="3695543"/>
            <a:ext cx="2613307" cy="307777"/>
          </a:xfrm>
          <a:prstGeom prst="rect">
            <a:avLst/>
          </a:prstGeom>
          <a:solidFill>
            <a:srgbClr val="F39C12"/>
          </a:solidFill>
        </p:spPr>
        <p:txBody>
          <a:bodyPr wrap="square">
            <a:spAutoFit/>
          </a:bodyPr>
          <a:lstStyle/>
          <a:p>
            <a:r>
              <a:rPr lang="ru-RU" sz="1400" b="1" dirty="0"/>
              <a:t>https://lev-i-orel.nethouse.ru/#/</a:t>
            </a:r>
          </a:p>
        </p:txBody>
      </p:sp>
      <p:pic>
        <p:nvPicPr>
          <p:cNvPr id="4100" name="Picture 4" descr="https://i.siteapi.org/cHkU1j682FO4eKJM4CjjdVwyusU=/fit-in/900x1000/center/top/filters:format(png)/4960456189e57cc.s.siteapi.org/img/55dceb6fedf5fc153bebcc59aaadb97ae3a5024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393" y="137432"/>
            <a:ext cx="2799984" cy="392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.siteapi.org/ZdImo6wU38dX6WBMAFfIlxNJb2Y=/fit-in/900x1000/center/top/filters:format(png)/4960456189e57cc.s.siteapi.org/img/744c000e6f1664dd210e469bb9f007cdd2c106a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941" y="168510"/>
            <a:ext cx="2751801" cy="386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.siteapi.org/rm_N4z1oBj7xm78datzkz8g6jXM=/fit-in/900x1000/center/top/filters:format(png)/4960456189e57cc.s.siteapi.org/img/fcd7e9d8b61ea30b6de9b58ac847e23c92d030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7" y="4391285"/>
            <a:ext cx="2499803" cy="187485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pp.userapi.com/c638728/v638728885/425e6/ZGMUF6sxIH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145" y="4391285"/>
            <a:ext cx="2499803" cy="187485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pp.userapi.com/c639127/v639127885/2c93d/Xa_jX6R0H3I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688" y="4890422"/>
            <a:ext cx="2515569" cy="188667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pp.userapi.com/c639127/v639127885/2c97d/TRuynz8_MlM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945" y="4890422"/>
            <a:ext cx="2504763" cy="187857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87726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3076</TotalTime>
  <Words>488</Words>
  <Application>Microsoft Office PowerPoint</Application>
  <PresentationFormat>Экран (4:3)</PresentationFormat>
  <Paragraphs>108</Paragraphs>
  <Slides>12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Office Theme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Алина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Алина Владимировна</dc:creator>
  <cp:lastModifiedBy>Alina_Zav</cp:lastModifiedBy>
  <cp:revision>162</cp:revision>
  <dcterms:created xsi:type="dcterms:W3CDTF">2017-04-17T05:01:26Z</dcterms:created>
  <dcterms:modified xsi:type="dcterms:W3CDTF">2017-08-29T08:10:38Z</dcterms:modified>
</cp:coreProperties>
</file>